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7"/>
  </p:notesMasterIdLst>
  <p:sldIdLst>
    <p:sldId id="256" r:id="rId3"/>
    <p:sldId id="258" r:id="rId4"/>
    <p:sldId id="259" r:id="rId5"/>
    <p:sldId id="260" r:id="rId6"/>
    <p:sldId id="261" r:id="rId7"/>
    <p:sldId id="262" r:id="rId8"/>
    <p:sldId id="263" r:id="rId9"/>
    <p:sldId id="264" r:id="rId10"/>
    <p:sldId id="265" r:id="rId11"/>
    <p:sldId id="271" r:id="rId12"/>
    <p:sldId id="267" r:id="rId13"/>
    <p:sldId id="272" r:id="rId14"/>
    <p:sldId id="273" r:id="rId15"/>
    <p:sldId id="270" r:id="rId1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AC7D4-B7E2-4CF4-B2E5-19E21CC60065}"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09EFFE59-6A7D-4F9E-8FAB-682A34587E8B}">
      <dgm:prSet phldrT="[Text]" custT="1"/>
      <dgm:spPr/>
      <dgm:t>
        <a:bodyPr/>
        <a:lstStyle/>
        <a:p>
          <a:pPr algn="ctr"/>
          <a:r>
            <a:rPr lang="en-US" sz="2800" dirty="0" smtClean="0"/>
            <a:t>CVC</a:t>
          </a:r>
          <a:endParaRPr lang="en-US" sz="2800" dirty="0"/>
        </a:p>
      </dgm:t>
    </dgm:pt>
    <dgm:pt modelId="{34092888-2AF0-4332-A1BE-260FD244386B}" type="parTrans" cxnId="{6749599A-521D-40BC-A1BE-05C8535D2488}">
      <dgm:prSet/>
      <dgm:spPr/>
      <dgm:t>
        <a:bodyPr/>
        <a:lstStyle/>
        <a:p>
          <a:endParaRPr lang="en-US"/>
        </a:p>
      </dgm:t>
    </dgm:pt>
    <dgm:pt modelId="{D238DCD8-4EDD-4090-849F-5737C030AF15}" type="sibTrans" cxnId="{6749599A-521D-40BC-A1BE-05C8535D2488}">
      <dgm:prSet/>
      <dgm:spPr/>
      <dgm:t>
        <a:bodyPr/>
        <a:lstStyle/>
        <a:p>
          <a:endParaRPr lang="en-US"/>
        </a:p>
      </dgm:t>
    </dgm:pt>
    <dgm:pt modelId="{EAC28CB1-4DDA-4613-9CEE-696C5570F5BE}">
      <dgm:prSet phldrT="[Text]" custT="1"/>
      <dgm:spPr/>
      <dgm:t>
        <a:bodyPr/>
        <a:lstStyle/>
        <a:p>
          <a:r>
            <a:rPr lang="en-US" sz="2800" dirty="0" smtClean="0"/>
            <a:t>HSC</a:t>
          </a:r>
          <a:endParaRPr lang="en-US" sz="2800" dirty="0"/>
        </a:p>
      </dgm:t>
    </dgm:pt>
    <dgm:pt modelId="{1EF0DD19-AFB2-42A1-94C1-4D485ADBEDCC}" type="parTrans" cxnId="{A9215FA3-A096-4AB3-9BB6-3E34CEF1B78B}">
      <dgm:prSet/>
      <dgm:spPr/>
      <dgm:t>
        <a:bodyPr/>
        <a:lstStyle/>
        <a:p>
          <a:endParaRPr lang="en-US"/>
        </a:p>
      </dgm:t>
    </dgm:pt>
    <dgm:pt modelId="{E14490B3-3653-4C33-9EC7-9CF841CB09B5}" type="sibTrans" cxnId="{A9215FA3-A096-4AB3-9BB6-3E34CEF1B78B}">
      <dgm:prSet/>
      <dgm:spPr/>
      <dgm:t>
        <a:bodyPr/>
        <a:lstStyle/>
        <a:p>
          <a:endParaRPr lang="en-US"/>
        </a:p>
      </dgm:t>
    </dgm:pt>
    <dgm:pt modelId="{B429BB16-30C4-499D-9677-B17A953BB7C7}">
      <dgm:prSet phldrT="[Text]" custT="1"/>
      <dgm:spPr/>
      <dgm:t>
        <a:bodyPr/>
        <a:lstStyle/>
        <a:p>
          <a:r>
            <a:rPr lang="en-US" sz="2800" dirty="0" smtClean="0"/>
            <a:t>SCC</a:t>
          </a:r>
          <a:endParaRPr lang="en-US" sz="2800" dirty="0"/>
        </a:p>
      </dgm:t>
    </dgm:pt>
    <dgm:pt modelId="{659A0DAE-3A04-4E09-B345-938C3FEA22FA}" type="parTrans" cxnId="{DC7BFCB8-A880-4345-BEB9-642F6DAF7235}">
      <dgm:prSet/>
      <dgm:spPr/>
      <dgm:t>
        <a:bodyPr/>
        <a:lstStyle/>
        <a:p>
          <a:endParaRPr lang="en-US"/>
        </a:p>
      </dgm:t>
    </dgm:pt>
    <dgm:pt modelId="{F812E6E0-E880-485C-95F1-71D4D1C7CC45}" type="sibTrans" cxnId="{DC7BFCB8-A880-4345-BEB9-642F6DAF7235}">
      <dgm:prSet/>
      <dgm:spPr/>
      <dgm:t>
        <a:bodyPr/>
        <a:lstStyle/>
        <a:p>
          <a:endParaRPr lang="en-US"/>
        </a:p>
      </dgm:t>
    </dgm:pt>
    <dgm:pt modelId="{2CA4C9FC-3779-4AA0-B25A-43FE01C66A9B}">
      <dgm:prSet phldrT="[Text]" custT="1"/>
      <dgm:spPr/>
      <dgm:t>
        <a:bodyPr/>
        <a:lstStyle/>
        <a:p>
          <a:r>
            <a:rPr lang="en-US" sz="2800" dirty="0" smtClean="0"/>
            <a:t>HPC</a:t>
          </a:r>
          <a:endParaRPr lang="en-US" sz="2800" dirty="0"/>
        </a:p>
      </dgm:t>
    </dgm:pt>
    <dgm:pt modelId="{EE99E10D-0FD5-4B33-9707-CE4943A3A401}" type="parTrans" cxnId="{91D1B0BB-6FDD-42D5-A689-603DF80B4CC7}">
      <dgm:prSet/>
      <dgm:spPr/>
      <dgm:t>
        <a:bodyPr/>
        <a:lstStyle/>
        <a:p>
          <a:endParaRPr lang="en-US"/>
        </a:p>
      </dgm:t>
    </dgm:pt>
    <dgm:pt modelId="{783A4409-B718-4FF1-91DB-EE7EBDB9CD0E}" type="sibTrans" cxnId="{91D1B0BB-6FDD-42D5-A689-603DF80B4CC7}">
      <dgm:prSet/>
      <dgm:spPr/>
      <dgm:t>
        <a:bodyPr/>
        <a:lstStyle/>
        <a:p>
          <a:endParaRPr lang="en-US"/>
        </a:p>
      </dgm:t>
    </dgm:pt>
    <dgm:pt modelId="{72974F63-2B30-4CB9-8BEE-603627D341A7}" type="pres">
      <dgm:prSet presAssocID="{CFDAC7D4-B7E2-4CF4-B2E5-19E21CC60065}" presName="arrowDiagram" presStyleCnt="0">
        <dgm:presLayoutVars>
          <dgm:chMax val="5"/>
          <dgm:dir/>
          <dgm:resizeHandles val="exact"/>
        </dgm:presLayoutVars>
      </dgm:prSet>
      <dgm:spPr/>
      <dgm:t>
        <a:bodyPr/>
        <a:lstStyle/>
        <a:p>
          <a:endParaRPr lang="en-US"/>
        </a:p>
      </dgm:t>
    </dgm:pt>
    <dgm:pt modelId="{B9A6AF49-B649-4A1E-AD57-6777362D09B4}" type="pres">
      <dgm:prSet presAssocID="{CFDAC7D4-B7E2-4CF4-B2E5-19E21CC60065}" presName="arrow" presStyleLbl="bgShp" presStyleIdx="0" presStyleCnt="1" custScaleX="99796" custScaleY="107989"/>
      <dgm:spPr/>
      <dgm:t>
        <a:bodyPr/>
        <a:lstStyle/>
        <a:p>
          <a:endParaRPr lang="en-GB"/>
        </a:p>
      </dgm:t>
    </dgm:pt>
    <dgm:pt modelId="{A91A79AD-438B-4206-A9F5-AB343D6B7FD6}" type="pres">
      <dgm:prSet presAssocID="{CFDAC7D4-B7E2-4CF4-B2E5-19E21CC60065}" presName="arrowDiagram4" presStyleCnt="0"/>
      <dgm:spPr/>
      <dgm:t>
        <a:bodyPr/>
        <a:lstStyle/>
        <a:p>
          <a:endParaRPr lang="en-GB"/>
        </a:p>
      </dgm:t>
    </dgm:pt>
    <dgm:pt modelId="{4BEBCD67-ECA1-4638-8A1D-BF6311063CB2}" type="pres">
      <dgm:prSet presAssocID="{09EFFE59-6A7D-4F9E-8FAB-682A34587E8B}" presName="bullet4a" presStyleLbl="node1" presStyleIdx="0" presStyleCnt="4"/>
      <dgm:spPr/>
      <dgm:t>
        <a:bodyPr/>
        <a:lstStyle/>
        <a:p>
          <a:endParaRPr lang="en-GB"/>
        </a:p>
      </dgm:t>
    </dgm:pt>
    <dgm:pt modelId="{5680E500-1FA6-451D-97D6-505481DBBD17}" type="pres">
      <dgm:prSet presAssocID="{09EFFE59-6A7D-4F9E-8FAB-682A34587E8B}" presName="textBox4a" presStyleLbl="revTx" presStyleIdx="0" presStyleCnt="4" custScaleX="151998" custScaleY="67663" custLinFactNeighborX="43216" custLinFactNeighborY="-41562">
        <dgm:presLayoutVars>
          <dgm:bulletEnabled val="1"/>
        </dgm:presLayoutVars>
      </dgm:prSet>
      <dgm:spPr/>
      <dgm:t>
        <a:bodyPr/>
        <a:lstStyle/>
        <a:p>
          <a:endParaRPr lang="en-US"/>
        </a:p>
      </dgm:t>
    </dgm:pt>
    <dgm:pt modelId="{EC36D488-9F5A-4A90-B7B4-A7705E0806EA}" type="pres">
      <dgm:prSet presAssocID="{EAC28CB1-4DDA-4613-9CEE-696C5570F5BE}" presName="bullet4b" presStyleLbl="node1" presStyleIdx="1" presStyleCnt="4"/>
      <dgm:spPr/>
      <dgm:t>
        <a:bodyPr/>
        <a:lstStyle/>
        <a:p>
          <a:endParaRPr lang="en-GB"/>
        </a:p>
      </dgm:t>
    </dgm:pt>
    <dgm:pt modelId="{74474208-6BE7-4C3E-94A2-237FE36CDF04}" type="pres">
      <dgm:prSet presAssocID="{EAC28CB1-4DDA-4613-9CEE-696C5570F5BE}" presName="textBox4b" presStyleLbl="revTx" presStyleIdx="1" presStyleCnt="4" custScaleY="28632" custLinFactNeighborX="26322" custLinFactNeighborY="-32594">
        <dgm:presLayoutVars>
          <dgm:bulletEnabled val="1"/>
        </dgm:presLayoutVars>
      </dgm:prSet>
      <dgm:spPr/>
      <dgm:t>
        <a:bodyPr/>
        <a:lstStyle/>
        <a:p>
          <a:endParaRPr lang="en-US"/>
        </a:p>
      </dgm:t>
    </dgm:pt>
    <dgm:pt modelId="{5C983403-C46F-4E99-916B-1CEC9EB090B4}" type="pres">
      <dgm:prSet presAssocID="{2CA4C9FC-3779-4AA0-B25A-43FE01C66A9B}" presName="bullet4c" presStyleLbl="node1" presStyleIdx="2" presStyleCnt="4"/>
      <dgm:spPr/>
      <dgm:t>
        <a:bodyPr/>
        <a:lstStyle/>
        <a:p>
          <a:endParaRPr lang="en-GB"/>
        </a:p>
      </dgm:t>
    </dgm:pt>
    <dgm:pt modelId="{70F24577-5193-4668-A7CE-1C40CCDBE963}" type="pres">
      <dgm:prSet presAssocID="{2CA4C9FC-3779-4AA0-B25A-43FE01C66A9B}" presName="textBox4c" presStyleLbl="revTx" presStyleIdx="2" presStyleCnt="4" custScaleY="18600" custLinFactNeighborX="14179" custLinFactNeighborY="-37275">
        <dgm:presLayoutVars>
          <dgm:bulletEnabled val="1"/>
        </dgm:presLayoutVars>
      </dgm:prSet>
      <dgm:spPr/>
      <dgm:t>
        <a:bodyPr/>
        <a:lstStyle/>
        <a:p>
          <a:endParaRPr lang="en-US"/>
        </a:p>
      </dgm:t>
    </dgm:pt>
    <dgm:pt modelId="{DFE1C2C9-1E80-424E-9B68-B262549AE8B4}" type="pres">
      <dgm:prSet presAssocID="{B429BB16-30C4-499D-9677-B17A953BB7C7}" presName="bullet4d" presStyleLbl="node1" presStyleIdx="3" presStyleCnt="4"/>
      <dgm:spPr/>
      <dgm:t>
        <a:bodyPr/>
        <a:lstStyle/>
        <a:p>
          <a:endParaRPr lang="en-GB"/>
        </a:p>
      </dgm:t>
    </dgm:pt>
    <dgm:pt modelId="{48B02948-D0BC-433A-A989-674973DC23E9}" type="pres">
      <dgm:prSet presAssocID="{B429BB16-30C4-499D-9677-B17A953BB7C7}" presName="textBox4d" presStyleLbl="revTx" presStyleIdx="3" presStyleCnt="4" custScaleX="100000" custScaleY="16023" custLinFactNeighborX="3296" custLinFactNeighborY="-37698">
        <dgm:presLayoutVars>
          <dgm:bulletEnabled val="1"/>
        </dgm:presLayoutVars>
      </dgm:prSet>
      <dgm:spPr/>
      <dgm:t>
        <a:bodyPr/>
        <a:lstStyle/>
        <a:p>
          <a:endParaRPr lang="en-US"/>
        </a:p>
      </dgm:t>
    </dgm:pt>
  </dgm:ptLst>
  <dgm:cxnLst>
    <dgm:cxn modelId="{A9215FA3-A096-4AB3-9BB6-3E34CEF1B78B}" srcId="{CFDAC7D4-B7E2-4CF4-B2E5-19E21CC60065}" destId="{EAC28CB1-4DDA-4613-9CEE-696C5570F5BE}" srcOrd="1" destOrd="0" parTransId="{1EF0DD19-AFB2-42A1-94C1-4D485ADBEDCC}" sibTransId="{E14490B3-3653-4C33-9EC7-9CF841CB09B5}"/>
    <dgm:cxn modelId="{DC7BFCB8-A880-4345-BEB9-642F6DAF7235}" srcId="{CFDAC7D4-B7E2-4CF4-B2E5-19E21CC60065}" destId="{B429BB16-30C4-499D-9677-B17A953BB7C7}" srcOrd="3" destOrd="0" parTransId="{659A0DAE-3A04-4E09-B345-938C3FEA22FA}" sibTransId="{F812E6E0-E880-485C-95F1-71D4D1C7CC45}"/>
    <dgm:cxn modelId="{6749599A-521D-40BC-A1BE-05C8535D2488}" srcId="{CFDAC7D4-B7E2-4CF4-B2E5-19E21CC60065}" destId="{09EFFE59-6A7D-4F9E-8FAB-682A34587E8B}" srcOrd="0" destOrd="0" parTransId="{34092888-2AF0-4332-A1BE-260FD244386B}" sibTransId="{D238DCD8-4EDD-4090-849F-5737C030AF15}"/>
    <dgm:cxn modelId="{3E742471-DE5B-4FA2-8756-14C8AE287DA3}" type="presOf" srcId="{2CA4C9FC-3779-4AA0-B25A-43FE01C66A9B}" destId="{70F24577-5193-4668-A7CE-1C40CCDBE963}" srcOrd="0" destOrd="0" presId="urn:microsoft.com/office/officeart/2005/8/layout/arrow2"/>
    <dgm:cxn modelId="{68627F3F-4DA9-4EBC-9D99-4C69620F6E9F}" type="presOf" srcId="{09EFFE59-6A7D-4F9E-8FAB-682A34587E8B}" destId="{5680E500-1FA6-451D-97D6-505481DBBD17}" srcOrd="0" destOrd="0" presId="urn:microsoft.com/office/officeart/2005/8/layout/arrow2"/>
    <dgm:cxn modelId="{1BAD800F-67A1-460E-8B45-A42986C45DF7}" type="presOf" srcId="{EAC28CB1-4DDA-4613-9CEE-696C5570F5BE}" destId="{74474208-6BE7-4C3E-94A2-237FE36CDF04}" srcOrd="0" destOrd="0" presId="urn:microsoft.com/office/officeart/2005/8/layout/arrow2"/>
    <dgm:cxn modelId="{AE587027-0A7A-41C7-9AD4-C82B859FAD59}" type="presOf" srcId="{CFDAC7D4-B7E2-4CF4-B2E5-19E21CC60065}" destId="{72974F63-2B30-4CB9-8BEE-603627D341A7}" srcOrd="0" destOrd="0" presId="urn:microsoft.com/office/officeart/2005/8/layout/arrow2"/>
    <dgm:cxn modelId="{91D1B0BB-6FDD-42D5-A689-603DF80B4CC7}" srcId="{CFDAC7D4-B7E2-4CF4-B2E5-19E21CC60065}" destId="{2CA4C9FC-3779-4AA0-B25A-43FE01C66A9B}" srcOrd="2" destOrd="0" parTransId="{EE99E10D-0FD5-4B33-9707-CE4943A3A401}" sibTransId="{783A4409-B718-4FF1-91DB-EE7EBDB9CD0E}"/>
    <dgm:cxn modelId="{5FC2EF6A-15A2-4042-A36F-61F790979ABB}" type="presOf" srcId="{B429BB16-30C4-499D-9677-B17A953BB7C7}" destId="{48B02948-D0BC-433A-A989-674973DC23E9}" srcOrd="0" destOrd="0" presId="urn:microsoft.com/office/officeart/2005/8/layout/arrow2"/>
    <dgm:cxn modelId="{1747D01E-646D-43D6-9083-D856D7FC0C9B}" type="presParOf" srcId="{72974F63-2B30-4CB9-8BEE-603627D341A7}" destId="{B9A6AF49-B649-4A1E-AD57-6777362D09B4}" srcOrd="0" destOrd="0" presId="urn:microsoft.com/office/officeart/2005/8/layout/arrow2"/>
    <dgm:cxn modelId="{D0C8AF1C-D554-40A1-A6AF-BC5AE5C9423A}" type="presParOf" srcId="{72974F63-2B30-4CB9-8BEE-603627D341A7}" destId="{A91A79AD-438B-4206-A9F5-AB343D6B7FD6}" srcOrd="1" destOrd="0" presId="urn:microsoft.com/office/officeart/2005/8/layout/arrow2"/>
    <dgm:cxn modelId="{C856FD66-2D4C-4FD5-9EF4-A0D2FADB9F14}" type="presParOf" srcId="{A91A79AD-438B-4206-A9F5-AB343D6B7FD6}" destId="{4BEBCD67-ECA1-4638-8A1D-BF6311063CB2}" srcOrd="0" destOrd="0" presId="urn:microsoft.com/office/officeart/2005/8/layout/arrow2"/>
    <dgm:cxn modelId="{470178F7-BA3C-4DF5-89D0-EB6722DCBF11}" type="presParOf" srcId="{A91A79AD-438B-4206-A9F5-AB343D6B7FD6}" destId="{5680E500-1FA6-451D-97D6-505481DBBD17}" srcOrd="1" destOrd="0" presId="urn:microsoft.com/office/officeart/2005/8/layout/arrow2"/>
    <dgm:cxn modelId="{E580965C-904B-4ACB-97F5-DB3EE9075841}" type="presParOf" srcId="{A91A79AD-438B-4206-A9F5-AB343D6B7FD6}" destId="{EC36D488-9F5A-4A90-B7B4-A7705E0806EA}" srcOrd="2" destOrd="0" presId="urn:microsoft.com/office/officeart/2005/8/layout/arrow2"/>
    <dgm:cxn modelId="{E4BBEF9D-1D24-4D0A-B6C0-0728C31B39B5}" type="presParOf" srcId="{A91A79AD-438B-4206-A9F5-AB343D6B7FD6}" destId="{74474208-6BE7-4C3E-94A2-237FE36CDF04}" srcOrd="3" destOrd="0" presId="urn:microsoft.com/office/officeart/2005/8/layout/arrow2"/>
    <dgm:cxn modelId="{67BBA3E2-2332-4594-9F92-E62EFCF89E86}" type="presParOf" srcId="{A91A79AD-438B-4206-A9F5-AB343D6B7FD6}" destId="{5C983403-C46F-4E99-916B-1CEC9EB090B4}" srcOrd="4" destOrd="0" presId="urn:microsoft.com/office/officeart/2005/8/layout/arrow2"/>
    <dgm:cxn modelId="{09EB4CEE-B7D6-400A-83A1-7978C55FF0B7}" type="presParOf" srcId="{A91A79AD-438B-4206-A9F5-AB343D6B7FD6}" destId="{70F24577-5193-4668-A7CE-1C40CCDBE963}" srcOrd="5" destOrd="0" presId="urn:microsoft.com/office/officeart/2005/8/layout/arrow2"/>
    <dgm:cxn modelId="{99CA0593-3067-4B24-A5C3-15CD80325AC0}" type="presParOf" srcId="{A91A79AD-438B-4206-A9F5-AB343D6B7FD6}" destId="{DFE1C2C9-1E80-424E-9B68-B262549AE8B4}" srcOrd="6" destOrd="0" presId="urn:microsoft.com/office/officeart/2005/8/layout/arrow2"/>
    <dgm:cxn modelId="{AE2A3F60-E9EE-42D7-8FD2-09D673FD58EE}" type="presParOf" srcId="{A91A79AD-438B-4206-A9F5-AB343D6B7FD6}" destId="{48B02948-D0BC-433A-A989-674973DC23E9}"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6AF49-B649-4A1E-AD57-6777362D09B4}">
      <dsp:nvSpPr>
        <dsp:cNvPr id="0" name=""/>
        <dsp:cNvSpPr/>
      </dsp:nvSpPr>
      <dsp:spPr>
        <a:xfrm>
          <a:off x="5114" y="152944"/>
          <a:ext cx="5003735" cy="338408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tint val="40000"/>
              <a:hueOff val="0"/>
              <a:satOff val="0"/>
              <a:lumOff val="0"/>
              <a:alphaOff val="0"/>
              <a:shade val="35000"/>
              <a:satMod val="130000"/>
            </a:schemeClr>
          </a:contourClr>
        </a:sp3d>
      </dsp:spPr>
      <dsp:style>
        <a:lnRef idx="0">
          <a:scrgbClr r="0" g="0" b="0"/>
        </a:lnRef>
        <a:fillRef idx="1">
          <a:scrgbClr r="0" g="0" b="0"/>
        </a:fillRef>
        <a:effectRef idx="2">
          <a:scrgbClr r="0" g="0" b="0"/>
        </a:effectRef>
        <a:fontRef idx="minor"/>
      </dsp:style>
    </dsp:sp>
    <dsp:sp modelId="{4BEBCD67-ECA1-4638-8A1D-BF6311063CB2}">
      <dsp:nvSpPr>
        <dsp:cNvPr id="0" name=""/>
        <dsp:cNvSpPr/>
      </dsp:nvSpPr>
      <dsp:spPr>
        <a:xfrm>
          <a:off x="493875" y="2608361"/>
          <a:ext cx="115321" cy="115321"/>
        </a:xfrm>
        <a:prstGeom prst="ellipse">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5680E500-1FA6-451D-97D6-505481DBBD17}">
      <dsp:nvSpPr>
        <dsp:cNvPr id="0" name=""/>
        <dsp:cNvSpPr/>
      </dsp:nvSpPr>
      <dsp:spPr>
        <a:xfrm>
          <a:off x="699152" y="2476629"/>
          <a:ext cx="1303212" cy="50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06" tIns="0" rIns="0" bIns="0" numCol="1" spcCol="1270" anchor="t" anchorCtr="0">
          <a:noAutofit/>
        </a:bodyPr>
        <a:lstStyle/>
        <a:p>
          <a:pPr lvl="0" algn="ctr" defTabSz="1244600">
            <a:lnSpc>
              <a:spcPct val="90000"/>
            </a:lnSpc>
            <a:spcBef>
              <a:spcPct val="0"/>
            </a:spcBef>
            <a:spcAft>
              <a:spcPct val="35000"/>
            </a:spcAft>
          </a:pPr>
          <a:r>
            <a:rPr lang="en-US" sz="2800" kern="1200" dirty="0" smtClean="0"/>
            <a:t>CVC</a:t>
          </a:r>
          <a:endParaRPr lang="en-US" sz="2800" kern="1200" dirty="0"/>
        </a:p>
      </dsp:txBody>
      <dsp:txXfrm>
        <a:off x="699152" y="2476629"/>
        <a:ext cx="1303212" cy="504649"/>
      </dsp:txXfrm>
    </dsp:sp>
    <dsp:sp modelId="{EC36D488-9F5A-4A90-B7B4-A7705E0806EA}">
      <dsp:nvSpPr>
        <dsp:cNvPr id="0" name=""/>
        <dsp:cNvSpPr/>
      </dsp:nvSpPr>
      <dsp:spPr>
        <a:xfrm>
          <a:off x="1308644" y="1879456"/>
          <a:ext cx="200558" cy="200558"/>
        </a:xfrm>
        <a:prstGeom prst="ellipse">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74474208-6BE7-4C3E-94A2-237FE36CDF04}">
      <dsp:nvSpPr>
        <dsp:cNvPr id="0" name=""/>
        <dsp:cNvSpPr/>
      </dsp:nvSpPr>
      <dsp:spPr>
        <a:xfrm>
          <a:off x="1686076" y="2023987"/>
          <a:ext cx="1052932" cy="41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72" tIns="0" rIns="0" bIns="0" numCol="1" spcCol="1270" anchor="t" anchorCtr="0">
          <a:noAutofit/>
        </a:bodyPr>
        <a:lstStyle/>
        <a:p>
          <a:pPr lvl="0" algn="l" defTabSz="1244600">
            <a:lnSpc>
              <a:spcPct val="90000"/>
            </a:lnSpc>
            <a:spcBef>
              <a:spcPct val="0"/>
            </a:spcBef>
            <a:spcAft>
              <a:spcPct val="35000"/>
            </a:spcAft>
          </a:pPr>
          <a:r>
            <a:rPr lang="en-US" sz="2800" kern="1200" dirty="0" smtClean="0"/>
            <a:t>HSC</a:t>
          </a:r>
          <a:endParaRPr lang="en-US" sz="2800" kern="1200" dirty="0"/>
        </a:p>
      </dsp:txBody>
      <dsp:txXfrm>
        <a:off x="1686076" y="2023987"/>
        <a:ext cx="1052932" cy="410042"/>
      </dsp:txXfrm>
    </dsp:sp>
    <dsp:sp modelId="{5C983403-C46F-4E99-916B-1CEC9EB090B4}">
      <dsp:nvSpPr>
        <dsp:cNvPr id="0" name=""/>
        <dsp:cNvSpPr/>
      </dsp:nvSpPr>
      <dsp:spPr>
        <a:xfrm>
          <a:off x="2349042" y="1342335"/>
          <a:ext cx="265740" cy="265740"/>
        </a:xfrm>
        <a:prstGeom prst="ellipse">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70F24577-5193-4668-A7CE-1C40CCDBE963}">
      <dsp:nvSpPr>
        <dsp:cNvPr id="0" name=""/>
        <dsp:cNvSpPr/>
      </dsp:nvSpPr>
      <dsp:spPr>
        <a:xfrm>
          <a:off x="2631207" y="1541535"/>
          <a:ext cx="1052932" cy="36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0" tIns="0" rIns="0" bIns="0" numCol="1" spcCol="1270" anchor="t" anchorCtr="0">
          <a:noAutofit/>
        </a:bodyPr>
        <a:lstStyle/>
        <a:p>
          <a:pPr lvl="0" algn="l" defTabSz="1244600">
            <a:lnSpc>
              <a:spcPct val="90000"/>
            </a:lnSpc>
            <a:spcBef>
              <a:spcPct val="0"/>
            </a:spcBef>
            <a:spcAft>
              <a:spcPct val="35000"/>
            </a:spcAft>
          </a:pPr>
          <a:r>
            <a:rPr lang="en-US" sz="2800" kern="1200" dirty="0" smtClean="0"/>
            <a:t>HPC</a:t>
          </a:r>
          <a:endParaRPr lang="en-US" sz="2800" kern="1200" dirty="0"/>
        </a:p>
      </dsp:txBody>
      <dsp:txXfrm>
        <a:off x="2631207" y="1541535"/>
        <a:ext cx="1052932" cy="360215"/>
      </dsp:txXfrm>
    </dsp:sp>
    <dsp:sp modelId="{DFE1C2C9-1E80-424E-9B68-B262549AE8B4}">
      <dsp:nvSpPr>
        <dsp:cNvPr id="0" name=""/>
        <dsp:cNvSpPr/>
      </dsp:nvSpPr>
      <dsp:spPr>
        <a:xfrm>
          <a:off x="3482197" y="986970"/>
          <a:ext cx="355991" cy="355991"/>
        </a:xfrm>
        <a:prstGeom prst="ellipse">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48B02948-D0BC-433A-A989-674973DC23E9}">
      <dsp:nvSpPr>
        <dsp:cNvPr id="0" name=""/>
        <dsp:cNvSpPr/>
      </dsp:nvSpPr>
      <dsp:spPr>
        <a:xfrm>
          <a:off x="3694898" y="1261368"/>
          <a:ext cx="1052932" cy="36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32" tIns="0" rIns="0" bIns="0" numCol="1" spcCol="1270" anchor="t" anchorCtr="0">
          <a:noAutofit/>
        </a:bodyPr>
        <a:lstStyle/>
        <a:p>
          <a:pPr lvl="0" algn="l" defTabSz="1244600">
            <a:lnSpc>
              <a:spcPct val="90000"/>
            </a:lnSpc>
            <a:spcBef>
              <a:spcPct val="0"/>
            </a:spcBef>
            <a:spcAft>
              <a:spcPct val="35000"/>
            </a:spcAft>
          </a:pPr>
          <a:r>
            <a:rPr lang="en-US" sz="2800" kern="1200" dirty="0" smtClean="0"/>
            <a:t>SCC</a:t>
          </a:r>
          <a:endParaRPr lang="en-US" sz="2800" kern="1200" dirty="0"/>
        </a:p>
      </dsp:txBody>
      <dsp:txXfrm>
        <a:off x="3694898" y="1261368"/>
        <a:ext cx="1052932" cy="36001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95893-6F55-4BD6-A587-9C5C4E69FD31}" type="datetimeFigureOut">
              <a:rPr lang="en-GB" smtClean="0"/>
              <a:t>19/09/2018</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FBE7E-76BC-431A-90A9-4D7A09DA3D09}" type="slidenum">
              <a:rPr lang="en-GB" smtClean="0"/>
              <a:t>‹#›</a:t>
            </a:fld>
            <a:endParaRPr lang="en-GB"/>
          </a:p>
        </p:txBody>
      </p:sp>
    </p:spTree>
    <p:extLst>
      <p:ext uri="{BB962C8B-B14F-4D97-AF65-F5344CB8AC3E}">
        <p14:creationId xmlns:p14="http://schemas.microsoft.com/office/powerpoint/2010/main" val="1032866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862007-55A8-42FC-83CD-BCB7BA806474}"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5261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2FBE7E-76BC-431A-90A9-4D7A09DA3D09}" type="slidenum">
              <a:rPr lang="en-GB" smtClean="0"/>
              <a:t>2</a:t>
            </a:fld>
            <a:endParaRPr lang="en-GB"/>
          </a:p>
        </p:txBody>
      </p:sp>
    </p:spTree>
    <p:extLst>
      <p:ext uri="{BB962C8B-B14F-4D97-AF65-F5344CB8AC3E}">
        <p14:creationId xmlns:p14="http://schemas.microsoft.com/office/powerpoint/2010/main" val="204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2FBE7E-76BC-431A-90A9-4D7A09DA3D09}" type="slidenum">
              <a:rPr lang="en-GB" smtClean="0"/>
              <a:t>3</a:t>
            </a:fld>
            <a:endParaRPr lang="en-GB"/>
          </a:p>
        </p:txBody>
      </p:sp>
    </p:spTree>
    <p:extLst>
      <p:ext uri="{BB962C8B-B14F-4D97-AF65-F5344CB8AC3E}">
        <p14:creationId xmlns:p14="http://schemas.microsoft.com/office/powerpoint/2010/main" val="337381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61E220-1487-42BD-BF50-90F67F994DA8}" type="datetime1">
              <a:rPr lang="en-US" smtClean="0"/>
              <a:t>9/19/2018</a:t>
            </a:fld>
            <a:endParaRPr lang="en-GB"/>
          </a:p>
        </p:txBody>
      </p:sp>
      <p:sp>
        <p:nvSpPr>
          <p:cNvPr id="5" name="Footer Placeholder 4"/>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6" name="Slide Number Placeholder 5"/>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341215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56AE05-1557-42DB-80DB-FC990E533C51}" type="datetime1">
              <a:rPr lang="en-US" smtClean="0"/>
              <a:t>9/19/2018</a:t>
            </a:fld>
            <a:endParaRPr lang="en-GB"/>
          </a:p>
        </p:txBody>
      </p:sp>
      <p:sp>
        <p:nvSpPr>
          <p:cNvPr id="5" name="Footer Placeholder 4"/>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6" name="Slide Number Placeholder 5"/>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196279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0CD30-7F76-4823-A5F3-CEABB9286C43}" type="datetime1">
              <a:rPr lang="en-US" smtClean="0"/>
              <a:t>9/19/2018</a:t>
            </a:fld>
            <a:endParaRPr lang="en-GB"/>
          </a:p>
        </p:txBody>
      </p:sp>
      <p:sp>
        <p:nvSpPr>
          <p:cNvPr id="5" name="Footer Placeholder 4"/>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6" name="Slide Number Placeholder 5"/>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75935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25271" y="758952"/>
            <a:ext cx="7652385" cy="4041648"/>
          </a:xfrm>
        </p:spPr>
        <p:txBody>
          <a:bodyPr anchor="b">
            <a:normAutofit/>
          </a:bodyPr>
          <a:lstStyle>
            <a:lvl1pPr algn="l">
              <a:lnSpc>
                <a:spcPct val="85000"/>
              </a:lnSpc>
              <a:defRPr sz="4387"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25271" y="4800600"/>
            <a:ext cx="7652385" cy="1691640"/>
          </a:xfrm>
        </p:spPr>
        <p:txBody>
          <a:bodyPr>
            <a:normAutofit/>
          </a:bodyPr>
          <a:lstStyle>
            <a:lvl1pPr marL="0" indent="0" algn="l">
              <a:buNone/>
              <a:defRPr sz="1341" spc="18" baseline="0">
                <a:solidFill>
                  <a:schemeClr val="tx1">
                    <a:lumMod val="75000"/>
                  </a:schemeClr>
                </a:solidFill>
              </a:defRPr>
            </a:lvl1pPr>
            <a:lvl2pPr marL="278598" indent="0" algn="ctr">
              <a:buNone/>
              <a:defRPr sz="1341"/>
            </a:lvl2pPr>
            <a:lvl3pPr marL="557195" indent="0" algn="ctr">
              <a:buNone/>
              <a:defRPr sz="1341"/>
            </a:lvl3pPr>
            <a:lvl4pPr marL="835793" indent="0" algn="ctr">
              <a:buNone/>
              <a:defRPr sz="1219"/>
            </a:lvl4pPr>
            <a:lvl5pPr marL="1114391" indent="0" algn="ctr">
              <a:buNone/>
              <a:defRPr sz="1219"/>
            </a:lvl5pPr>
            <a:lvl6pPr marL="1392988" indent="0" algn="ctr">
              <a:buNone/>
              <a:defRPr sz="1219"/>
            </a:lvl6pPr>
            <a:lvl7pPr marL="1671586" indent="0" algn="ctr">
              <a:buNone/>
              <a:defRPr sz="1219"/>
            </a:lvl7pPr>
            <a:lvl8pPr marL="1950184" indent="0" algn="ctr">
              <a:buNone/>
              <a:defRPr sz="1219"/>
            </a:lvl8pPr>
            <a:lvl9pPr marL="2228781" indent="0" algn="ctr">
              <a:buNone/>
              <a:defRPr sz="1219"/>
            </a:lvl9pPr>
          </a:lstStyle>
          <a:p>
            <a:r>
              <a:rPr lang="en-US" dirty="0"/>
              <a:t>Click to edit Master subtitle style</a:t>
            </a:r>
          </a:p>
        </p:txBody>
      </p:sp>
      <p:sp>
        <p:nvSpPr>
          <p:cNvPr id="7" name="Rectangle 6"/>
          <p:cNvSpPr/>
          <p:nvPr/>
        </p:nvSpPr>
        <p:spPr>
          <a:xfrm>
            <a:off x="0" y="0"/>
            <a:ext cx="371475"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277CB0EF-8A80-48AA-87F9-0158DE72EE44}"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9" name="Footer Placeholder 8"/>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10" name="Slide Number Placeholder 9"/>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Tree>
    <p:extLst>
      <p:ext uri="{BB962C8B-B14F-4D97-AF65-F5344CB8AC3E}">
        <p14:creationId xmlns:p14="http://schemas.microsoft.com/office/powerpoint/2010/main" val="248283538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94EB16-5C96-403F-BFFE-8C40709B382B}"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5" name="Footer Placeholder 4"/>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
        <p:nvSpPr>
          <p:cNvPr id="8" name="Rectangle 7"/>
          <p:cNvSpPr/>
          <p:nvPr/>
        </p:nvSpPr>
        <p:spPr>
          <a:xfrm>
            <a:off x="0" y="0"/>
            <a:ext cx="371475"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626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5271" y="758952"/>
            <a:ext cx="7652385" cy="4041648"/>
          </a:xfrm>
        </p:spPr>
        <p:txBody>
          <a:bodyPr anchor="b">
            <a:normAutofit/>
          </a:bodyPr>
          <a:lstStyle>
            <a:lvl1pPr>
              <a:lnSpc>
                <a:spcPct val="85000"/>
              </a:lnSpc>
              <a:defRPr sz="4387" b="1"/>
            </a:lvl1pPr>
          </a:lstStyle>
          <a:p>
            <a:r>
              <a:rPr lang="en-US" dirty="0"/>
              <a:t>Click to edit Master title style</a:t>
            </a:r>
          </a:p>
        </p:txBody>
      </p:sp>
      <p:sp>
        <p:nvSpPr>
          <p:cNvPr id="3" name="Text Placeholder 2"/>
          <p:cNvSpPr>
            <a:spLocks noGrp="1"/>
          </p:cNvSpPr>
          <p:nvPr>
            <p:ph type="body" idx="1"/>
          </p:nvPr>
        </p:nvSpPr>
        <p:spPr>
          <a:xfrm>
            <a:off x="1025271" y="4800600"/>
            <a:ext cx="7652385" cy="1691640"/>
          </a:xfrm>
        </p:spPr>
        <p:txBody>
          <a:bodyPr anchor="t">
            <a:normAutofit/>
          </a:bodyPr>
          <a:lstStyle>
            <a:lvl1pPr marL="0" indent="0">
              <a:buNone/>
              <a:defRPr sz="1341" spc="18" baseline="0">
                <a:solidFill>
                  <a:schemeClr val="tx1">
                    <a:lumMod val="50000"/>
                    <a:lumOff val="50000"/>
                  </a:schemeClr>
                </a:solidFill>
              </a:defRPr>
            </a:lvl1pPr>
            <a:lvl2pPr marL="278598" indent="0">
              <a:buNone/>
              <a:defRPr sz="1097">
                <a:solidFill>
                  <a:schemeClr val="tx1">
                    <a:tint val="75000"/>
                  </a:schemeClr>
                </a:solidFill>
              </a:defRPr>
            </a:lvl2pPr>
            <a:lvl3pPr marL="557195" indent="0">
              <a:buNone/>
              <a:defRPr sz="975">
                <a:solidFill>
                  <a:schemeClr val="tx1">
                    <a:tint val="75000"/>
                  </a:schemeClr>
                </a:solidFill>
              </a:defRPr>
            </a:lvl3pPr>
            <a:lvl4pPr marL="835793" indent="0">
              <a:buNone/>
              <a:defRPr sz="854">
                <a:solidFill>
                  <a:schemeClr val="tx1">
                    <a:tint val="75000"/>
                  </a:schemeClr>
                </a:solidFill>
              </a:defRPr>
            </a:lvl4pPr>
            <a:lvl5pPr marL="1114391" indent="0">
              <a:buNone/>
              <a:defRPr sz="854">
                <a:solidFill>
                  <a:schemeClr val="tx1">
                    <a:tint val="75000"/>
                  </a:schemeClr>
                </a:solidFill>
              </a:defRPr>
            </a:lvl5pPr>
            <a:lvl6pPr marL="1392988" indent="0">
              <a:buNone/>
              <a:defRPr sz="854">
                <a:solidFill>
                  <a:schemeClr val="tx1">
                    <a:tint val="75000"/>
                  </a:schemeClr>
                </a:solidFill>
              </a:defRPr>
            </a:lvl6pPr>
            <a:lvl7pPr marL="1671586" indent="0">
              <a:buNone/>
              <a:defRPr sz="854">
                <a:solidFill>
                  <a:schemeClr val="tx1">
                    <a:tint val="75000"/>
                  </a:schemeClr>
                </a:solidFill>
              </a:defRPr>
            </a:lvl7pPr>
            <a:lvl8pPr marL="1950184" indent="0">
              <a:buNone/>
              <a:defRPr sz="854">
                <a:solidFill>
                  <a:schemeClr val="tx1">
                    <a:tint val="75000"/>
                  </a:schemeClr>
                </a:solidFill>
              </a:defRPr>
            </a:lvl8pPr>
            <a:lvl9pPr marL="2228781" indent="0">
              <a:buNone/>
              <a:defRPr sz="854">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EBEF738A-D371-4CC9-94C8-CC6D8BCE7B6A}"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5" name="Footer Placeholder 4"/>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
        <p:nvSpPr>
          <p:cNvPr id="8" name="Rectangle 7"/>
          <p:cNvSpPr/>
          <p:nvPr/>
        </p:nvSpPr>
        <p:spPr>
          <a:xfrm>
            <a:off x="0" y="0"/>
            <a:ext cx="371475"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189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25271" y="1828803"/>
            <a:ext cx="3640455" cy="4351337"/>
          </a:xfrm>
        </p:spPr>
        <p:txBody>
          <a:bodyPr/>
          <a:lstStyle>
            <a:lvl1pPr>
              <a:defRPr sz="1219"/>
            </a:lvl1pPr>
            <a:lvl2pPr>
              <a:defRPr sz="1097"/>
            </a:lvl2pPr>
            <a:lvl3pPr>
              <a:defRPr sz="975"/>
            </a:lvl3pPr>
            <a:lvl4pPr>
              <a:defRPr sz="854"/>
            </a:lvl4pPr>
            <a:lvl5pPr>
              <a:defRPr sz="854"/>
            </a:lvl5pPr>
            <a:lvl6pPr>
              <a:defRPr sz="854"/>
            </a:lvl6pPr>
            <a:lvl7pPr>
              <a:defRPr sz="854"/>
            </a:lvl7pPr>
            <a:lvl8pPr>
              <a:defRPr sz="854"/>
            </a:lvl8pPr>
            <a:lvl9pPr>
              <a:defRPr sz="854"/>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77765" y="1828803"/>
            <a:ext cx="3640455" cy="4351337"/>
          </a:xfrm>
        </p:spPr>
        <p:txBody>
          <a:bodyPr/>
          <a:lstStyle>
            <a:lvl1pPr>
              <a:defRPr sz="1219"/>
            </a:lvl1pPr>
            <a:lvl2pPr>
              <a:defRPr sz="1097"/>
            </a:lvl2pPr>
            <a:lvl3pPr>
              <a:defRPr sz="975"/>
            </a:lvl3pPr>
            <a:lvl4pPr>
              <a:defRPr sz="854"/>
            </a:lvl4pPr>
            <a:lvl5pPr>
              <a:defRPr sz="854"/>
            </a:lvl5pPr>
            <a:lvl6pPr>
              <a:defRPr sz="854"/>
            </a:lvl6pPr>
            <a:lvl7pPr>
              <a:defRPr sz="854"/>
            </a:lvl7pPr>
            <a:lvl8pPr>
              <a:defRPr sz="854"/>
            </a:lvl8pPr>
            <a:lvl9pPr>
              <a:defRPr sz="854"/>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D92197A-621F-440F-A206-562B4A3C5727}"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6" name="Footer Placeholder 5"/>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
        <p:nvSpPr>
          <p:cNvPr id="8" name="Rectangle 7"/>
          <p:cNvSpPr/>
          <p:nvPr/>
        </p:nvSpPr>
        <p:spPr>
          <a:xfrm>
            <a:off x="0" y="0"/>
            <a:ext cx="371475"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339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25271" y="1713655"/>
            <a:ext cx="3640455" cy="731520"/>
          </a:xfrm>
        </p:spPr>
        <p:txBody>
          <a:bodyPr anchor="b">
            <a:normAutofit/>
          </a:bodyPr>
          <a:lstStyle>
            <a:lvl1pPr marL="0" indent="0">
              <a:spcBef>
                <a:spcPts val="0"/>
              </a:spcBef>
              <a:buNone/>
              <a:defRPr sz="1219" b="0">
                <a:solidFill>
                  <a:schemeClr val="tx2"/>
                </a:solidFill>
              </a:defRPr>
            </a:lvl1pPr>
            <a:lvl2pPr marL="278598" indent="0">
              <a:buNone/>
              <a:defRPr sz="1219" b="1"/>
            </a:lvl2pPr>
            <a:lvl3pPr marL="557195" indent="0">
              <a:buNone/>
              <a:defRPr sz="1097" b="1"/>
            </a:lvl3pPr>
            <a:lvl4pPr marL="835793" indent="0">
              <a:buNone/>
              <a:defRPr sz="975" b="1"/>
            </a:lvl4pPr>
            <a:lvl5pPr marL="1114391" indent="0">
              <a:buNone/>
              <a:defRPr sz="975" b="1"/>
            </a:lvl5pPr>
            <a:lvl6pPr marL="1392988" indent="0">
              <a:buNone/>
              <a:defRPr sz="975" b="1"/>
            </a:lvl6pPr>
            <a:lvl7pPr marL="1671586" indent="0">
              <a:buNone/>
              <a:defRPr sz="975" b="1"/>
            </a:lvl7pPr>
            <a:lvl8pPr marL="1950184" indent="0">
              <a:buNone/>
              <a:defRPr sz="975" b="1"/>
            </a:lvl8pPr>
            <a:lvl9pPr marL="2228781" indent="0">
              <a:buNone/>
              <a:defRPr sz="975" b="1"/>
            </a:lvl9pPr>
          </a:lstStyle>
          <a:p>
            <a:pPr lvl="0"/>
            <a:r>
              <a:rPr lang="en-US" dirty="0"/>
              <a:t>Edit Master text styles</a:t>
            </a:r>
          </a:p>
        </p:txBody>
      </p:sp>
      <p:sp>
        <p:nvSpPr>
          <p:cNvPr id="4" name="Content Placeholder 3"/>
          <p:cNvSpPr>
            <a:spLocks noGrp="1"/>
          </p:cNvSpPr>
          <p:nvPr>
            <p:ph sz="half" idx="2"/>
          </p:nvPr>
        </p:nvSpPr>
        <p:spPr>
          <a:xfrm>
            <a:off x="1025271" y="2507550"/>
            <a:ext cx="3640455" cy="3664650"/>
          </a:xfrm>
        </p:spPr>
        <p:txBody>
          <a:bodyPr/>
          <a:lstStyle>
            <a:lvl1pPr>
              <a:defRPr sz="1097"/>
            </a:lvl1pPr>
            <a:lvl2pPr>
              <a:defRPr sz="975"/>
            </a:lvl2pPr>
            <a:lvl3pPr>
              <a:defRPr sz="854"/>
            </a:lvl3pPr>
            <a:lvl4pPr>
              <a:defRPr sz="854"/>
            </a:lvl4pPr>
            <a:lvl5pPr>
              <a:defRPr sz="854"/>
            </a:lvl5pPr>
            <a:lvl6pPr>
              <a:defRPr sz="854"/>
            </a:lvl6pPr>
            <a:lvl7pPr>
              <a:defRPr sz="854"/>
            </a:lvl7pPr>
            <a:lvl8pPr>
              <a:defRPr sz="854"/>
            </a:lvl8pPr>
            <a:lvl9pPr>
              <a:defRPr sz="854"/>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77765" y="1713655"/>
            <a:ext cx="3640455" cy="731520"/>
          </a:xfrm>
        </p:spPr>
        <p:txBody>
          <a:bodyPr anchor="b">
            <a:normAutofit/>
          </a:bodyPr>
          <a:lstStyle>
            <a:lvl1pPr marL="0" indent="0">
              <a:lnSpc>
                <a:spcPct val="95000"/>
              </a:lnSpc>
              <a:spcBef>
                <a:spcPts val="0"/>
              </a:spcBef>
              <a:buNone/>
              <a:defRPr lang="en-US" sz="1219" b="0" kern="1200" dirty="0">
                <a:solidFill>
                  <a:schemeClr val="tx2"/>
                </a:solidFill>
                <a:latin typeface="+mn-lt"/>
                <a:ea typeface="+mn-ea"/>
                <a:cs typeface="+mn-cs"/>
              </a:defRPr>
            </a:lvl1pPr>
            <a:lvl2pPr marL="278598" indent="0">
              <a:buNone/>
              <a:defRPr sz="1219" b="1"/>
            </a:lvl2pPr>
            <a:lvl3pPr marL="557195" indent="0">
              <a:buNone/>
              <a:defRPr sz="1097" b="1"/>
            </a:lvl3pPr>
            <a:lvl4pPr marL="835793" indent="0">
              <a:buNone/>
              <a:defRPr sz="975" b="1"/>
            </a:lvl4pPr>
            <a:lvl5pPr marL="1114391" indent="0">
              <a:buNone/>
              <a:defRPr sz="975" b="1"/>
            </a:lvl5pPr>
            <a:lvl6pPr marL="1392988" indent="0">
              <a:buNone/>
              <a:defRPr sz="975" b="1"/>
            </a:lvl6pPr>
            <a:lvl7pPr marL="1671586" indent="0">
              <a:buNone/>
              <a:defRPr sz="975" b="1"/>
            </a:lvl7pPr>
            <a:lvl8pPr marL="1950184" indent="0">
              <a:buNone/>
              <a:defRPr sz="975" b="1"/>
            </a:lvl8pPr>
            <a:lvl9pPr marL="2228781" indent="0">
              <a:buNone/>
              <a:defRPr sz="975" b="1"/>
            </a:lvl9pPr>
          </a:lstStyle>
          <a:p>
            <a:pPr marL="0" lvl="0" indent="0" algn="l" defTabSz="557195" rtl="0" eaLnBrk="1" latinLnBrk="0" hangingPunct="1">
              <a:lnSpc>
                <a:spcPct val="90000"/>
              </a:lnSpc>
              <a:spcBef>
                <a:spcPts val="1219"/>
              </a:spcBef>
              <a:buFontTx/>
              <a:buNone/>
            </a:pPr>
            <a:r>
              <a:rPr lang="en-US" dirty="0"/>
              <a:t>Edit Master text styles</a:t>
            </a:r>
          </a:p>
        </p:txBody>
      </p:sp>
      <p:sp>
        <p:nvSpPr>
          <p:cNvPr id="6" name="Content Placeholder 5"/>
          <p:cNvSpPr>
            <a:spLocks noGrp="1"/>
          </p:cNvSpPr>
          <p:nvPr>
            <p:ph sz="quarter" idx="4"/>
          </p:nvPr>
        </p:nvSpPr>
        <p:spPr>
          <a:xfrm>
            <a:off x="4977765" y="2507550"/>
            <a:ext cx="3640455" cy="3664650"/>
          </a:xfrm>
        </p:spPr>
        <p:txBody>
          <a:bodyPr/>
          <a:lstStyle>
            <a:lvl1pPr>
              <a:defRPr sz="1097"/>
            </a:lvl1pPr>
            <a:lvl2pPr>
              <a:defRPr sz="975"/>
            </a:lvl2pPr>
            <a:lvl3pPr>
              <a:defRPr sz="854"/>
            </a:lvl3pPr>
            <a:lvl4pPr>
              <a:defRPr sz="854"/>
            </a:lvl4pPr>
            <a:lvl5pPr>
              <a:defRPr sz="854"/>
            </a:lvl5pPr>
            <a:lvl6pPr>
              <a:defRPr sz="854"/>
            </a:lvl6pPr>
            <a:lvl7pPr>
              <a:defRPr sz="854"/>
            </a:lvl7pPr>
            <a:lvl8pPr>
              <a:defRPr sz="854"/>
            </a:lvl8pPr>
            <a:lvl9pPr>
              <a:defRPr sz="854"/>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5B54CBC-1268-46DA-809B-2344E8076FFC}"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8" name="Footer Placeholder 7"/>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
        <p:nvSpPr>
          <p:cNvPr id="11" name="Rectangle 10"/>
          <p:cNvSpPr/>
          <p:nvPr/>
        </p:nvSpPr>
        <p:spPr>
          <a:xfrm>
            <a:off x="0" y="0"/>
            <a:ext cx="371475"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1477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BE5D1F5-A28F-422F-A007-BA0082528A51}"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4" name="Footer Placeholder 3"/>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
        <p:nvSpPr>
          <p:cNvPr id="7" name="Rectangle 6"/>
          <p:cNvSpPr/>
          <p:nvPr/>
        </p:nvSpPr>
        <p:spPr>
          <a:xfrm>
            <a:off x="0" y="0"/>
            <a:ext cx="371475"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749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37CE4-058D-4552-B3A3-F068936BECE8}"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3" name="Footer Placeholder 2"/>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
        <p:nvSpPr>
          <p:cNvPr id="5" name="Rectangle 4"/>
          <p:cNvSpPr/>
          <p:nvPr/>
        </p:nvSpPr>
        <p:spPr>
          <a:xfrm>
            <a:off x="0" y="0"/>
            <a:ext cx="371475"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7249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6"/>
            <a:ext cx="2600325" cy="1600197"/>
          </a:xfrm>
        </p:spPr>
        <p:txBody>
          <a:bodyPr anchor="b">
            <a:normAutofit/>
          </a:bodyPr>
          <a:lstStyle>
            <a:lvl1pPr>
              <a:defRPr sz="1706" b="1" baseline="0"/>
            </a:lvl1pPr>
          </a:lstStyle>
          <a:p>
            <a:r>
              <a:rPr lang="en-US" dirty="0"/>
              <a:t>Click to edit Master title style</a:t>
            </a:r>
          </a:p>
        </p:txBody>
      </p:sp>
      <p:sp>
        <p:nvSpPr>
          <p:cNvPr id="3" name="Content Placeholder 2"/>
          <p:cNvSpPr>
            <a:spLocks noGrp="1"/>
          </p:cNvSpPr>
          <p:nvPr>
            <p:ph idx="1"/>
          </p:nvPr>
        </p:nvSpPr>
        <p:spPr>
          <a:xfrm>
            <a:off x="3659719" y="685800"/>
            <a:ext cx="4939242" cy="5486400"/>
          </a:xfrm>
        </p:spPr>
        <p:txBody>
          <a:bodyPr/>
          <a:lstStyle>
            <a:lvl1pPr>
              <a:defRPr sz="1219"/>
            </a:lvl1pPr>
            <a:lvl2pPr>
              <a:defRPr sz="1097"/>
            </a:lvl2pPr>
            <a:lvl3pPr>
              <a:defRPr sz="975"/>
            </a:lvl3pPr>
            <a:lvl4pPr>
              <a:defRPr sz="854"/>
            </a:lvl4pPr>
            <a:lvl5pPr>
              <a:defRPr sz="854"/>
            </a:lvl5pPr>
            <a:lvl6pPr>
              <a:defRPr sz="854"/>
            </a:lvl6pPr>
            <a:lvl7pPr>
              <a:defRPr sz="854"/>
            </a:lvl7pPr>
            <a:lvl8pPr>
              <a:defRPr sz="854"/>
            </a:lvl8pPr>
            <a:lvl9pPr>
              <a:defRPr sz="854"/>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3514" y="2099737"/>
            <a:ext cx="2600325" cy="3810001"/>
          </a:xfrm>
        </p:spPr>
        <p:txBody>
          <a:bodyPr>
            <a:normAutofit/>
          </a:bodyPr>
          <a:lstStyle>
            <a:lvl1pPr marL="0" indent="0">
              <a:lnSpc>
                <a:spcPct val="114000"/>
              </a:lnSpc>
              <a:spcBef>
                <a:spcPts val="487"/>
              </a:spcBef>
              <a:buNone/>
              <a:defRPr sz="854"/>
            </a:lvl1pPr>
            <a:lvl2pPr marL="278598" indent="0">
              <a:buNone/>
              <a:defRPr sz="731"/>
            </a:lvl2pPr>
            <a:lvl3pPr marL="557195" indent="0">
              <a:buNone/>
              <a:defRPr sz="610"/>
            </a:lvl3pPr>
            <a:lvl4pPr marL="835793" indent="0">
              <a:buNone/>
              <a:defRPr sz="548"/>
            </a:lvl4pPr>
            <a:lvl5pPr marL="1114391" indent="0">
              <a:buNone/>
              <a:defRPr sz="548"/>
            </a:lvl5pPr>
            <a:lvl6pPr marL="1392988" indent="0">
              <a:buNone/>
              <a:defRPr sz="548"/>
            </a:lvl6pPr>
            <a:lvl7pPr marL="1671586" indent="0">
              <a:buNone/>
              <a:defRPr sz="548"/>
            </a:lvl7pPr>
            <a:lvl8pPr marL="1950184" indent="0">
              <a:buNone/>
              <a:defRPr sz="548"/>
            </a:lvl8pPr>
            <a:lvl9pPr marL="2228781" indent="0">
              <a:buNone/>
              <a:defRPr sz="548"/>
            </a:lvl9pPr>
          </a:lstStyle>
          <a:p>
            <a:pPr lvl="0"/>
            <a:r>
              <a:rPr lang="en-US" dirty="0"/>
              <a:t>Edit Master text styles</a:t>
            </a:r>
          </a:p>
        </p:txBody>
      </p:sp>
      <p:sp>
        <p:nvSpPr>
          <p:cNvPr id="5" name="Date Placeholder 4"/>
          <p:cNvSpPr>
            <a:spLocks noGrp="1"/>
          </p:cNvSpPr>
          <p:nvPr>
            <p:ph type="dt" sz="half" idx="10"/>
          </p:nvPr>
        </p:nvSpPr>
        <p:spPr/>
        <p:txBody>
          <a:bodyPr/>
          <a:lstStyle/>
          <a:p>
            <a:fld id="{53C2CEA0-71E6-4F0F-A497-663A7CD35A07}"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6" name="Footer Placeholder 5"/>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Tree>
    <p:extLst>
      <p:ext uri="{BB962C8B-B14F-4D97-AF65-F5344CB8AC3E}">
        <p14:creationId xmlns:p14="http://schemas.microsoft.com/office/powerpoint/2010/main" val="230699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046F85-BC80-4D4D-87F4-B7F317F36C9A}" type="datetime1">
              <a:rPr lang="en-US" smtClean="0"/>
              <a:t>9/19/2018</a:t>
            </a:fld>
            <a:endParaRPr lang="en-GB"/>
          </a:p>
        </p:txBody>
      </p:sp>
      <p:sp>
        <p:nvSpPr>
          <p:cNvPr id="5" name="Footer Placeholder 4"/>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6" name="Slide Number Placeholder 5"/>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329627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9175433"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42950" y="5257800"/>
            <a:ext cx="8110538" cy="914400"/>
          </a:xfrm>
        </p:spPr>
        <p:txBody>
          <a:bodyPr anchor="b">
            <a:normAutofit/>
          </a:bodyPr>
          <a:lstStyle>
            <a:lvl1pPr>
              <a:defRPr sz="1706" b="1">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6"/>
            <a:ext cx="9175433" cy="5128923"/>
          </a:xfrm>
        </p:spPr>
        <p:txBody>
          <a:bodyPr anchor="t"/>
          <a:lstStyle>
            <a:lvl1pPr marL="0" indent="0">
              <a:buNone/>
              <a:defRPr sz="1950"/>
            </a:lvl1pPr>
            <a:lvl2pPr marL="278598" indent="0">
              <a:buNone/>
              <a:defRPr sz="1706"/>
            </a:lvl2pPr>
            <a:lvl3pPr marL="557195" indent="0">
              <a:buNone/>
              <a:defRPr sz="1462"/>
            </a:lvl3pPr>
            <a:lvl4pPr marL="835793" indent="0">
              <a:buNone/>
              <a:defRPr sz="1219"/>
            </a:lvl4pPr>
            <a:lvl5pPr marL="1114391" indent="0">
              <a:buNone/>
              <a:defRPr sz="1219"/>
            </a:lvl5pPr>
            <a:lvl6pPr marL="1392988" indent="0">
              <a:buNone/>
              <a:defRPr sz="1219"/>
            </a:lvl6pPr>
            <a:lvl7pPr marL="1671586" indent="0">
              <a:buNone/>
              <a:defRPr sz="1219"/>
            </a:lvl7pPr>
            <a:lvl8pPr marL="1950184" indent="0">
              <a:buNone/>
              <a:defRPr sz="1219"/>
            </a:lvl8pPr>
            <a:lvl9pPr marL="2228781" indent="0">
              <a:buNone/>
              <a:defRPr sz="1219"/>
            </a:lvl9pPr>
          </a:lstStyle>
          <a:p>
            <a:r>
              <a:rPr lang="en-US" dirty="0"/>
              <a:t>Click icon to add picture</a:t>
            </a:r>
          </a:p>
        </p:txBody>
      </p:sp>
      <p:sp>
        <p:nvSpPr>
          <p:cNvPr id="4" name="Text Placeholder 3"/>
          <p:cNvSpPr>
            <a:spLocks noGrp="1"/>
          </p:cNvSpPr>
          <p:nvPr>
            <p:ph type="body" sz="half" idx="2"/>
          </p:nvPr>
        </p:nvSpPr>
        <p:spPr>
          <a:xfrm>
            <a:off x="742950" y="6108595"/>
            <a:ext cx="8110538" cy="597011"/>
          </a:xfrm>
        </p:spPr>
        <p:txBody>
          <a:bodyPr>
            <a:normAutofit/>
          </a:bodyPr>
          <a:lstStyle>
            <a:lvl1pPr marL="0" indent="0">
              <a:lnSpc>
                <a:spcPct val="100000"/>
              </a:lnSpc>
              <a:spcBef>
                <a:spcPts val="487"/>
              </a:spcBef>
              <a:buNone/>
              <a:defRPr sz="854" baseline="0">
                <a:solidFill>
                  <a:schemeClr val="bg1">
                    <a:lumMod val="75000"/>
                  </a:schemeClr>
                </a:solidFill>
              </a:defRPr>
            </a:lvl1pPr>
            <a:lvl2pPr marL="278598" indent="0">
              <a:buNone/>
              <a:defRPr sz="731"/>
            </a:lvl2pPr>
            <a:lvl3pPr marL="557195" indent="0">
              <a:buNone/>
              <a:defRPr sz="610"/>
            </a:lvl3pPr>
            <a:lvl4pPr marL="835793" indent="0">
              <a:buNone/>
              <a:defRPr sz="548"/>
            </a:lvl4pPr>
            <a:lvl5pPr marL="1114391" indent="0">
              <a:buNone/>
              <a:defRPr sz="548"/>
            </a:lvl5pPr>
            <a:lvl6pPr marL="1392988" indent="0">
              <a:buNone/>
              <a:defRPr sz="548"/>
            </a:lvl6pPr>
            <a:lvl7pPr marL="1671586" indent="0">
              <a:buNone/>
              <a:defRPr sz="548"/>
            </a:lvl7pPr>
            <a:lvl8pPr marL="1950184" indent="0">
              <a:buNone/>
              <a:defRPr sz="548"/>
            </a:lvl8pPr>
            <a:lvl9pPr marL="2228781" indent="0">
              <a:buNone/>
              <a:defRPr sz="548"/>
            </a:lvl9pPr>
          </a:lstStyle>
          <a:p>
            <a:pPr lvl="0"/>
            <a:r>
              <a:rPr lang="en-US" dirty="0"/>
              <a:t>Edit Master text styles</a:t>
            </a:r>
          </a:p>
        </p:txBody>
      </p:sp>
      <p:sp>
        <p:nvSpPr>
          <p:cNvPr id="5" name="Date Placeholder 4"/>
          <p:cNvSpPr>
            <a:spLocks noGrp="1"/>
          </p:cNvSpPr>
          <p:nvPr>
            <p:ph type="dt" sz="half" idx="10"/>
          </p:nvPr>
        </p:nvSpPr>
        <p:spPr/>
        <p:txBody>
          <a:bodyPr/>
          <a:lstStyle/>
          <a:p>
            <a:fld id="{BA129068-EADB-4182-986B-43DBF800B681}"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6" name="Footer Placeholder 5"/>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Tree>
    <p:extLst>
      <p:ext uri="{BB962C8B-B14F-4D97-AF65-F5344CB8AC3E}">
        <p14:creationId xmlns:p14="http://schemas.microsoft.com/office/powerpoint/2010/main" val="173588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90E9A8-CD4A-4C6B-843E-F023DABD91FE}"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5" name="Footer Placeholder 4"/>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
        <p:nvSpPr>
          <p:cNvPr id="7" name="Rectangle 6"/>
          <p:cNvSpPr/>
          <p:nvPr/>
        </p:nvSpPr>
        <p:spPr>
          <a:xfrm>
            <a:off x="0" y="0"/>
            <a:ext cx="371475"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977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7072" y="381000"/>
            <a:ext cx="2012156"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19128" y="381000"/>
            <a:ext cx="6284119" cy="5897562"/>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3A8139-A492-48ED-B196-8BE796EDABAB}" type="datetime1">
              <a:rPr lang="en-US" smtClean="0">
                <a:solidFill>
                  <a:srgbClr val="99CB38">
                    <a:lumMod val="40000"/>
                    <a:lumOff val="60000"/>
                  </a:srgbClr>
                </a:solidFill>
              </a:rPr>
              <a:t>9/19/2018</a:t>
            </a:fld>
            <a:endParaRPr lang="en-US" dirty="0">
              <a:solidFill>
                <a:srgbClr val="99CB38">
                  <a:lumMod val="40000"/>
                  <a:lumOff val="60000"/>
                </a:srgbClr>
              </a:solidFill>
            </a:endParaRPr>
          </a:p>
        </p:txBody>
      </p:sp>
      <p:sp>
        <p:nvSpPr>
          <p:cNvPr id="5" name="Footer Placeholder 4"/>
          <p:cNvSpPr>
            <a:spLocks noGrp="1"/>
          </p:cNvSpPr>
          <p:nvPr>
            <p:ph type="ftr" sz="quarter" idx="11"/>
          </p:nvPr>
        </p:nvSpPr>
        <p:spPr/>
        <p:txBody>
          <a:bodyPr/>
          <a:lstStyle/>
          <a:p>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99CB38">
                    <a:lumMod val="60000"/>
                    <a:lumOff val="40000"/>
                  </a:srgbClr>
                </a:solidFill>
              </a:rPr>
              <a:pPr/>
              <a:t>‹#›</a:t>
            </a:fld>
            <a:endParaRPr lang="en-US" dirty="0">
              <a:solidFill>
                <a:srgbClr val="99CB38">
                  <a:lumMod val="60000"/>
                  <a:lumOff val="40000"/>
                </a:srgbClr>
              </a:solidFill>
            </a:endParaRPr>
          </a:p>
        </p:txBody>
      </p:sp>
      <p:sp>
        <p:nvSpPr>
          <p:cNvPr id="7" name="Rectangle 6"/>
          <p:cNvSpPr/>
          <p:nvPr/>
        </p:nvSpPr>
        <p:spPr>
          <a:xfrm>
            <a:off x="0" y="0"/>
            <a:ext cx="371475"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276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2"/>
            <a:ext cx="8543925" cy="2852737"/>
          </a:xfrm>
        </p:spPr>
        <p:txBody>
          <a:bodyPr anchor="b"/>
          <a:lstStyle>
            <a:lvl1pPr>
              <a:defRPr sz="4875"/>
            </a:lvl1pPr>
          </a:lstStyle>
          <a:p>
            <a:r>
              <a:rPr lang="en-US" smtClean="0"/>
              <a:t>Click to edit Master title style</a:t>
            </a:r>
            <a:endParaRPr lang="en-GB"/>
          </a:p>
        </p:txBody>
      </p:sp>
      <p:sp>
        <p:nvSpPr>
          <p:cNvPr id="3" name="Text Placeholder 2"/>
          <p:cNvSpPr>
            <a:spLocks noGrp="1"/>
          </p:cNvSpPr>
          <p:nvPr>
            <p:ph type="body" idx="1"/>
          </p:nvPr>
        </p:nvSpPr>
        <p:spPr>
          <a:xfrm>
            <a:off x="675879" y="4589467"/>
            <a:ext cx="8543925" cy="1500187"/>
          </a:xfrm>
        </p:spPr>
        <p:txBody>
          <a:bodyPr/>
          <a:lstStyle>
            <a:lvl1pPr marL="0" indent="0">
              <a:buNone/>
              <a:defRPr sz="1950">
                <a:solidFill>
                  <a:schemeClr val="tx1">
                    <a:tint val="75000"/>
                  </a:schemeClr>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E9B0F-4B5B-44C4-9BD7-0C8895ACD3BA}" type="datetime1">
              <a:rPr lang="en-US" smtClean="0"/>
              <a:t>9/19/2018</a:t>
            </a:fld>
            <a:endParaRPr lang="en-GB"/>
          </a:p>
        </p:txBody>
      </p:sp>
      <p:sp>
        <p:nvSpPr>
          <p:cNvPr id="5" name="Footer Placeholder 4"/>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6" name="Slide Number Placeholder 5"/>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358516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A3B574-26FF-4F29-A2A4-12BC67D2F494}" type="datetime1">
              <a:rPr lang="en-US" smtClean="0"/>
              <a:t>9/19/2018</a:t>
            </a:fld>
            <a:endParaRPr lang="en-GB"/>
          </a:p>
        </p:txBody>
      </p:sp>
      <p:sp>
        <p:nvSpPr>
          <p:cNvPr id="6" name="Footer Placeholder 5"/>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7" name="Slide Number Placeholder 6"/>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419365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9"/>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329" y="1681163"/>
            <a:ext cx="4190702" cy="823912"/>
          </a:xfrm>
        </p:spPr>
        <p:txBody>
          <a:bodyPr anchor="b"/>
          <a:lstStyle>
            <a:lvl1pPr marL="0" indent="0">
              <a:buNone/>
              <a:defRPr sz="1950" b="1"/>
            </a:lvl1pPr>
            <a:lvl2pPr marL="371464" indent="0">
              <a:buNone/>
              <a:defRPr sz="1625" b="1"/>
            </a:lvl2pPr>
            <a:lvl3pPr marL="742927" indent="0">
              <a:buNone/>
              <a:defRPr sz="1462"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1950" b="1"/>
            </a:lvl1pPr>
            <a:lvl2pPr marL="371464" indent="0">
              <a:buNone/>
              <a:defRPr sz="1625" b="1"/>
            </a:lvl2pPr>
            <a:lvl3pPr marL="742927" indent="0">
              <a:buNone/>
              <a:defRPr sz="1462"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4"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7EF100-E091-4DA7-84E2-824FEE8C3F42}" type="datetime1">
              <a:rPr lang="en-US" smtClean="0"/>
              <a:t>9/19/2018</a:t>
            </a:fld>
            <a:endParaRPr lang="en-GB"/>
          </a:p>
        </p:txBody>
      </p:sp>
      <p:sp>
        <p:nvSpPr>
          <p:cNvPr id="8" name="Footer Placeholder 7"/>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9" name="Slide Number Placeholder 8"/>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296530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B58AF45-F6F9-478B-9469-DB1D92D73474}" type="datetime1">
              <a:rPr lang="en-US" smtClean="0"/>
              <a:t>9/19/2018</a:t>
            </a:fld>
            <a:endParaRPr lang="en-GB"/>
          </a:p>
        </p:txBody>
      </p:sp>
      <p:sp>
        <p:nvSpPr>
          <p:cNvPr id="4" name="Footer Placeholder 3"/>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5" name="Slide Number Placeholder 4"/>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428721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11032-1097-4CF9-9E09-BCB5638D5B9C}" type="datetime1">
              <a:rPr lang="en-US" smtClean="0"/>
              <a:t>9/19/2018</a:t>
            </a:fld>
            <a:endParaRPr lang="en-GB"/>
          </a:p>
        </p:txBody>
      </p:sp>
      <p:sp>
        <p:nvSpPr>
          <p:cNvPr id="3" name="Footer Placeholder 2"/>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4" name="Slide Number Placeholder 3"/>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378116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GB"/>
          </a:p>
        </p:txBody>
      </p:sp>
      <p:sp>
        <p:nvSpPr>
          <p:cNvPr id="3" name="Content Placeholder 2"/>
          <p:cNvSpPr>
            <a:spLocks noGrp="1"/>
          </p:cNvSpPr>
          <p:nvPr>
            <p:ph idx="1"/>
          </p:nvPr>
        </p:nvSpPr>
        <p:spPr>
          <a:xfrm>
            <a:off x="4211340" y="987429"/>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64" indent="0">
              <a:buNone/>
              <a:defRPr sz="1137"/>
            </a:lvl2pPr>
            <a:lvl3pPr marL="742927" indent="0">
              <a:buNone/>
              <a:defRPr sz="975"/>
            </a:lvl3pPr>
            <a:lvl4pPr marL="1114391" indent="0">
              <a:buNone/>
              <a:defRPr sz="812"/>
            </a:lvl4pPr>
            <a:lvl5pPr marL="1485854" indent="0">
              <a:buNone/>
              <a:defRPr sz="812"/>
            </a:lvl5pPr>
            <a:lvl6pPr marL="1857318" indent="0">
              <a:buNone/>
              <a:defRPr sz="812"/>
            </a:lvl6pPr>
            <a:lvl7pPr marL="2228781" indent="0">
              <a:buNone/>
              <a:defRPr sz="812"/>
            </a:lvl7pPr>
            <a:lvl8pPr marL="2600245" indent="0">
              <a:buNone/>
              <a:defRPr sz="812"/>
            </a:lvl8pPr>
            <a:lvl9pPr marL="2971709" indent="0">
              <a:buNone/>
              <a:defRPr sz="81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868A7-F31C-425A-ACCF-2EA0FFAFBACE}" type="datetime1">
              <a:rPr lang="en-US" smtClean="0"/>
              <a:t>9/19/2018</a:t>
            </a:fld>
            <a:endParaRPr lang="en-GB"/>
          </a:p>
        </p:txBody>
      </p:sp>
      <p:sp>
        <p:nvSpPr>
          <p:cNvPr id="6" name="Footer Placeholder 5"/>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7" name="Slide Number Placeholder 6"/>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399448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GB"/>
          </a:p>
        </p:txBody>
      </p:sp>
      <p:sp>
        <p:nvSpPr>
          <p:cNvPr id="3" name="Picture Placeholder 2"/>
          <p:cNvSpPr>
            <a:spLocks noGrp="1"/>
          </p:cNvSpPr>
          <p:nvPr>
            <p:ph type="pic" idx="1"/>
          </p:nvPr>
        </p:nvSpPr>
        <p:spPr>
          <a:xfrm>
            <a:off x="4211340" y="987429"/>
            <a:ext cx="5014913" cy="4873625"/>
          </a:xfrm>
        </p:spPr>
        <p:txBody>
          <a:bodyPr/>
          <a:lstStyle>
            <a:lvl1pPr marL="0" indent="0">
              <a:buNone/>
              <a:defRPr sz="2600"/>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64" indent="0">
              <a:buNone/>
              <a:defRPr sz="1137"/>
            </a:lvl2pPr>
            <a:lvl3pPr marL="742927" indent="0">
              <a:buNone/>
              <a:defRPr sz="975"/>
            </a:lvl3pPr>
            <a:lvl4pPr marL="1114391" indent="0">
              <a:buNone/>
              <a:defRPr sz="812"/>
            </a:lvl4pPr>
            <a:lvl5pPr marL="1485854" indent="0">
              <a:buNone/>
              <a:defRPr sz="812"/>
            </a:lvl5pPr>
            <a:lvl6pPr marL="1857318" indent="0">
              <a:buNone/>
              <a:defRPr sz="812"/>
            </a:lvl6pPr>
            <a:lvl7pPr marL="2228781" indent="0">
              <a:buNone/>
              <a:defRPr sz="812"/>
            </a:lvl7pPr>
            <a:lvl8pPr marL="2600245" indent="0">
              <a:buNone/>
              <a:defRPr sz="812"/>
            </a:lvl8pPr>
            <a:lvl9pPr marL="2971709" indent="0">
              <a:buNone/>
              <a:defRPr sz="81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40C1D-1E38-4ACE-8E5D-D4AE22F3F0FC}" type="datetime1">
              <a:rPr lang="en-US" smtClean="0"/>
              <a:t>9/19/2018</a:t>
            </a:fld>
            <a:endParaRPr lang="en-GB"/>
          </a:p>
        </p:txBody>
      </p:sp>
      <p:sp>
        <p:nvSpPr>
          <p:cNvPr id="6" name="Footer Placeholder 5"/>
          <p:cNvSpPr>
            <a:spLocks noGrp="1"/>
          </p:cNvSpPr>
          <p:nvPr>
            <p:ph type="ftr" sz="quarter" idx="11"/>
          </p:nvPr>
        </p:nvSpPr>
        <p:spPr/>
        <p:txBody>
          <a:bodyPr/>
          <a:lstStyle/>
          <a:p>
            <a:r>
              <a:rPr lang="en-GB" smtClean="0"/>
              <a:t>An Experimental Study to Investigate the Rheological Properties of fresh SCC using New Concrete Shear Box</a:t>
            </a:r>
            <a:endParaRPr lang="en-GB"/>
          </a:p>
        </p:txBody>
      </p:sp>
      <p:sp>
        <p:nvSpPr>
          <p:cNvPr id="7" name="Slide Number Placeholder 6"/>
          <p:cNvSpPr>
            <a:spLocks noGrp="1"/>
          </p:cNvSpPr>
          <p:nvPr>
            <p:ph type="sldNum" sz="quarter" idx="12"/>
          </p:nvPr>
        </p:nvSpPr>
        <p:spPr/>
        <p:txBody>
          <a:bodyPr/>
          <a:lstStyle/>
          <a:p>
            <a:fld id="{813DFECD-B910-4A74-AC79-1A3B58DA69EF}" type="slidenum">
              <a:rPr lang="en-GB" smtClean="0"/>
              <a:t>‹#›</a:t>
            </a:fld>
            <a:endParaRPr lang="en-GB"/>
          </a:p>
        </p:txBody>
      </p:sp>
    </p:spTree>
    <p:extLst>
      <p:ext uri="{BB962C8B-B14F-4D97-AF65-F5344CB8AC3E}">
        <p14:creationId xmlns:p14="http://schemas.microsoft.com/office/powerpoint/2010/main" val="288834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E2202209-2039-49FB-BFD0-02951AD3800E}" type="datetime1">
              <a:rPr lang="en-US" smtClean="0"/>
              <a:t>9/19/2018</a:t>
            </a:fld>
            <a:endParaRPr lang="en-GB"/>
          </a:p>
        </p:txBody>
      </p:sp>
      <p:sp>
        <p:nvSpPr>
          <p:cNvPr id="5" name="Footer Placeholder 4"/>
          <p:cNvSpPr>
            <a:spLocks noGrp="1"/>
          </p:cNvSpPr>
          <p:nvPr>
            <p:ph type="ftr" sz="quarter" idx="3"/>
          </p:nvPr>
        </p:nvSpPr>
        <p:spPr>
          <a:xfrm>
            <a:off x="3281363" y="6356354"/>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r>
              <a:rPr lang="en-GB" smtClean="0"/>
              <a:t>An Experimental Study to Investigate the Rheological Properties of fresh SCC using New Concrete Shear Box</a:t>
            </a:r>
            <a:endParaRPr lang="en-GB"/>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813DFECD-B910-4A74-AC79-1A3B58DA69EF}" type="slidenum">
              <a:rPr lang="en-GB" smtClean="0"/>
              <a:t>‹#›</a:t>
            </a:fld>
            <a:endParaRPr lang="en-GB"/>
          </a:p>
        </p:txBody>
      </p:sp>
    </p:spTree>
    <p:extLst>
      <p:ext uri="{BB962C8B-B14F-4D97-AF65-F5344CB8AC3E}">
        <p14:creationId xmlns:p14="http://schemas.microsoft.com/office/powerpoint/2010/main" val="1210772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74292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2" indent="-185732" algn="l" defTabSz="742927" rtl="0" eaLnBrk="1" latinLnBrk="0" hangingPunct="1">
        <a:lnSpc>
          <a:spcPct val="90000"/>
        </a:lnSpc>
        <a:spcBef>
          <a:spcPts val="812"/>
        </a:spcBef>
        <a:buFont typeface="Arial" panose="020B0604020202020204" pitchFamily="34" charset="0"/>
        <a:buChar char="•"/>
        <a:defRPr sz="2275" kern="1200">
          <a:solidFill>
            <a:schemeClr val="tx1"/>
          </a:solidFill>
          <a:latin typeface="+mn-lt"/>
          <a:ea typeface="+mn-ea"/>
          <a:cs typeface="+mn-cs"/>
        </a:defRPr>
      </a:lvl1pPr>
      <a:lvl2pPr marL="557195" indent="-185732" algn="l" defTabSz="74292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59" indent="-185732" algn="l" defTabSz="74292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2"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4pPr>
      <a:lvl5pPr marL="1671586"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en-US"/>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9175433" y="0"/>
            <a:ext cx="742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25271" y="294198"/>
            <a:ext cx="7875270" cy="1397124"/>
          </a:xfrm>
          <a:prstGeom prst="rect">
            <a:avLst/>
          </a:prstGeom>
        </p:spPr>
        <p:txBody>
          <a:bodyPr vert="horz" lIns="91440" tIns="27432"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25271" y="1828803"/>
            <a:ext cx="6983730" cy="43513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8594412" y="1032770"/>
            <a:ext cx="1904999" cy="296664"/>
          </a:xfrm>
          <a:prstGeom prst="rect">
            <a:avLst/>
          </a:prstGeom>
        </p:spPr>
        <p:txBody>
          <a:bodyPr vert="horz" lIns="91440" tIns="45720" rIns="91440" bIns="45720" rtlCol="0" anchor="ctr"/>
          <a:lstStyle>
            <a:lvl1pPr algn="r">
              <a:defRPr sz="640" b="0">
                <a:solidFill>
                  <a:schemeClr val="accent1">
                    <a:lumMod val="40000"/>
                    <a:lumOff val="60000"/>
                  </a:schemeClr>
                </a:solidFill>
              </a:defRPr>
            </a:lvl1pPr>
          </a:lstStyle>
          <a:p>
            <a:pPr defTabSz="278598"/>
            <a:fld id="{F6EADCD5-B0CB-4DD2-9C02-D006DE64EA0C}" type="datetime1">
              <a:rPr lang="en-US" smtClean="0">
                <a:solidFill>
                  <a:srgbClr val="99CB38">
                    <a:lumMod val="40000"/>
                    <a:lumOff val="60000"/>
                  </a:srgbClr>
                </a:solidFill>
              </a:rPr>
              <a:pPr defTabSz="278598"/>
              <a:t>9/19/2018</a:t>
            </a:fld>
            <a:endParaRPr lang="en-US" dirty="0">
              <a:solidFill>
                <a:srgbClr val="99CB38">
                  <a:lumMod val="40000"/>
                  <a:lumOff val="60000"/>
                </a:srgbClr>
              </a:solidFill>
            </a:endParaRPr>
          </a:p>
        </p:txBody>
      </p:sp>
      <p:sp>
        <p:nvSpPr>
          <p:cNvPr id="5" name="Footer Placeholder 4"/>
          <p:cNvSpPr>
            <a:spLocks noGrp="1"/>
          </p:cNvSpPr>
          <p:nvPr>
            <p:ph type="ftr" sz="quarter" idx="3"/>
          </p:nvPr>
        </p:nvSpPr>
        <p:spPr>
          <a:xfrm rot="16200000">
            <a:off x="7756209" y="4080770"/>
            <a:ext cx="3581400" cy="296664"/>
          </a:xfrm>
          <a:prstGeom prst="rect">
            <a:avLst/>
          </a:prstGeom>
        </p:spPr>
        <p:txBody>
          <a:bodyPr vert="horz" lIns="91440" tIns="45720" rIns="91440" bIns="45720" rtlCol="0" anchor="ctr"/>
          <a:lstStyle>
            <a:lvl1pPr algn="l">
              <a:defRPr sz="640">
                <a:solidFill>
                  <a:schemeClr val="accent1">
                    <a:lumMod val="40000"/>
                    <a:lumOff val="60000"/>
                  </a:schemeClr>
                </a:solidFill>
              </a:defRPr>
            </a:lvl1pPr>
          </a:lstStyle>
          <a:p>
            <a:pPr defTabSz="278598"/>
            <a:r>
              <a:rPr lang="en-GB" smtClean="0">
                <a:solidFill>
                  <a:srgbClr val="99CB38">
                    <a:lumMod val="40000"/>
                    <a:lumOff val="60000"/>
                  </a:srgbClr>
                </a:solidFill>
              </a:rPr>
              <a:t>An Experimental Study to Investigate the Rheological Properties of fresh SCC using New Concrete Shear Box</a:t>
            </a:r>
            <a:endParaRPr lang="en-US" dirty="0">
              <a:solidFill>
                <a:srgbClr val="99CB38">
                  <a:lumMod val="40000"/>
                  <a:lumOff val="60000"/>
                </a:srgbClr>
              </a:solidFill>
            </a:endParaRPr>
          </a:p>
        </p:txBody>
      </p:sp>
      <p:sp>
        <p:nvSpPr>
          <p:cNvPr id="6" name="Slide Number Placeholder 5"/>
          <p:cNvSpPr>
            <a:spLocks noGrp="1"/>
          </p:cNvSpPr>
          <p:nvPr>
            <p:ph type="sldNum" sz="quarter" idx="4"/>
          </p:nvPr>
        </p:nvSpPr>
        <p:spPr>
          <a:xfrm>
            <a:off x="9175433" y="6172206"/>
            <a:ext cx="742950" cy="593725"/>
          </a:xfrm>
          <a:prstGeom prst="rect">
            <a:avLst/>
          </a:prstGeom>
        </p:spPr>
        <p:txBody>
          <a:bodyPr vert="horz" lIns="45720" tIns="45720" rIns="45720" bIns="45720" rtlCol="0" anchor="ctr">
            <a:normAutofit/>
          </a:bodyPr>
          <a:lstStyle>
            <a:lvl1pPr algn="ctr">
              <a:defRPr sz="2194">
                <a:solidFill>
                  <a:schemeClr val="accent1">
                    <a:lumMod val="60000"/>
                    <a:lumOff val="40000"/>
                  </a:schemeClr>
                </a:solidFill>
                <a:latin typeface="+mj-lt"/>
              </a:defRPr>
            </a:lvl1pPr>
          </a:lstStyle>
          <a:p>
            <a:pPr defTabSz="278598"/>
            <a:fld id="{6D22F896-40B5-4ADD-8801-0D06FADFA095}" type="slidenum">
              <a:rPr lang="en-US" smtClean="0">
                <a:solidFill>
                  <a:srgbClr val="99CB38">
                    <a:lumMod val="60000"/>
                    <a:lumOff val="40000"/>
                  </a:srgbClr>
                </a:solidFill>
              </a:rPr>
              <a:pPr defTabSz="278598"/>
              <a:t>‹#›</a:t>
            </a:fld>
            <a:endParaRPr lang="en-US" dirty="0">
              <a:solidFill>
                <a:srgbClr val="99CB38">
                  <a:lumMod val="60000"/>
                  <a:lumOff val="40000"/>
                </a:srgbClr>
              </a:solidFill>
            </a:endParaRPr>
          </a:p>
        </p:txBody>
      </p:sp>
    </p:spTree>
    <p:extLst>
      <p:ext uri="{BB962C8B-B14F-4D97-AF65-F5344CB8AC3E}">
        <p14:creationId xmlns:p14="http://schemas.microsoft.com/office/powerpoint/2010/main" val="1917231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557195" rtl="0" eaLnBrk="1" latinLnBrk="0" hangingPunct="1">
        <a:lnSpc>
          <a:spcPct val="90000"/>
        </a:lnSpc>
        <a:spcBef>
          <a:spcPct val="0"/>
        </a:spcBef>
        <a:buNone/>
        <a:defRPr sz="2681" b="1" kern="1200" spc="-30" baseline="0">
          <a:solidFill>
            <a:schemeClr val="accent1"/>
          </a:solidFill>
          <a:latin typeface="+mj-lt"/>
          <a:ea typeface="+mj-ea"/>
          <a:cs typeface="+mj-cs"/>
        </a:defRPr>
      </a:lvl1pPr>
    </p:titleStyle>
    <p:bodyStyle>
      <a:lvl1pPr marL="111439" indent="-111439" algn="l" defTabSz="557195" rtl="0" eaLnBrk="1" latinLnBrk="0" hangingPunct="1">
        <a:lnSpc>
          <a:spcPct val="95000"/>
        </a:lnSpc>
        <a:spcBef>
          <a:spcPts val="854"/>
        </a:spcBef>
        <a:spcAft>
          <a:spcPts val="122"/>
        </a:spcAft>
        <a:buClr>
          <a:schemeClr val="accent1"/>
        </a:buClr>
        <a:buSzPct val="80000"/>
        <a:buFont typeface="Arial" pitchFamily="34" charset="0"/>
        <a:buChar char="•"/>
        <a:defRPr sz="1219" kern="1200" spc="6" baseline="0">
          <a:solidFill>
            <a:schemeClr val="tx1">
              <a:lumMod val="65000"/>
              <a:lumOff val="35000"/>
            </a:schemeClr>
          </a:solidFill>
          <a:latin typeface="+mn-lt"/>
          <a:ea typeface="+mn-ea"/>
          <a:cs typeface="+mn-cs"/>
        </a:defRPr>
      </a:lvl1pPr>
      <a:lvl2pPr marL="278598" indent="-111439" algn="l" defTabSz="557195" rtl="0" eaLnBrk="1" latinLnBrk="0" hangingPunct="1">
        <a:lnSpc>
          <a:spcPct val="90000"/>
        </a:lnSpc>
        <a:spcBef>
          <a:spcPts val="183"/>
        </a:spcBef>
        <a:spcAft>
          <a:spcPts val="183"/>
        </a:spcAft>
        <a:buClr>
          <a:schemeClr val="accent1"/>
        </a:buClr>
        <a:buFont typeface="Wingdings 2" pitchFamily="18" charset="2"/>
        <a:buChar char=""/>
        <a:defRPr sz="1097" kern="1200">
          <a:solidFill>
            <a:schemeClr val="tx1">
              <a:lumMod val="65000"/>
              <a:lumOff val="35000"/>
            </a:schemeClr>
          </a:solidFill>
          <a:latin typeface="+mn-lt"/>
          <a:ea typeface="+mn-ea"/>
          <a:cs typeface="+mn-cs"/>
        </a:defRPr>
      </a:lvl2pPr>
      <a:lvl3pPr marL="445756" indent="-111439" algn="l" defTabSz="557195" rtl="0" eaLnBrk="1" latinLnBrk="0" hangingPunct="1">
        <a:lnSpc>
          <a:spcPct val="90000"/>
        </a:lnSpc>
        <a:spcBef>
          <a:spcPts val="183"/>
        </a:spcBef>
        <a:spcAft>
          <a:spcPts val="183"/>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3pPr>
      <a:lvl4pPr marL="612915" indent="-11143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4pPr>
      <a:lvl5pPr marL="780073" indent="-11143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5pPr>
      <a:lvl6pPr marL="974970"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6pPr>
      <a:lvl7pPr marL="1157777"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7pPr>
      <a:lvl8pPr marL="1340584"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8pPr>
      <a:lvl9pPr marL="1523391"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9pPr>
    </p:bodyStyle>
    <p:otherStyle>
      <a:defPPr>
        <a:defRPr lang="en-US"/>
      </a:defPPr>
      <a:lvl1pPr marL="0" algn="l" defTabSz="557195" rtl="0" eaLnBrk="1" latinLnBrk="0" hangingPunct="1">
        <a:defRPr sz="1097" kern="1200">
          <a:solidFill>
            <a:schemeClr val="tx1"/>
          </a:solidFill>
          <a:latin typeface="+mn-lt"/>
          <a:ea typeface="+mn-ea"/>
          <a:cs typeface="+mn-cs"/>
        </a:defRPr>
      </a:lvl1pPr>
      <a:lvl2pPr marL="278598" algn="l" defTabSz="557195" rtl="0" eaLnBrk="1" latinLnBrk="0" hangingPunct="1">
        <a:defRPr sz="1097" kern="1200">
          <a:solidFill>
            <a:schemeClr val="tx1"/>
          </a:solidFill>
          <a:latin typeface="+mn-lt"/>
          <a:ea typeface="+mn-ea"/>
          <a:cs typeface="+mn-cs"/>
        </a:defRPr>
      </a:lvl2pPr>
      <a:lvl3pPr marL="557195" algn="l" defTabSz="557195" rtl="0" eaLnBrk="1" latinLnBrk="0" hangingPunct="1">
        <a:defRPr sz="1097" kern="1200">
          <a:solidFill>
            <a:schemeClr val="tx1"/>
          </a:solidFill>
          <a:latin typeface="+mn-lt"/>
          <a:ea typeface="+mn-ea"/>
          <a:cs typeface="+mn-cs"/>
        </a:defRPr>
      </a:lvl3pPr>
      <a:lvl4pPr marL="835793" algn="l" defTabSz="557195" rtl="0" eaLnBrk="1" latinLnBrk="0" hangingPunct="1">
        <a:defRPr sz="1097" kern="1200">
          <a:solidFill>
            <a:schemeClr val="tx1"/>
          </a:solidFill>
          <a:latin typeface="+mn-lt"/>
          <a:ea typeface="+mn-ea"/>
          <a:cs typeface="+mn-cs"/>
        </a:defRPr>
      </a:lvl4pPr>
      <a:lvl5pPr marL="1114391" algn="l" defTabSz="557195" rtl="0" eaLnBrk="1" latinLnBrk="0" hangingPunct="1">
        <a:defRPr sz="1097" kern="1200">
          <a:solidFill>
            <a:schemeClr val="tx1"/>
          </a:solidFill>
          <a:latin typeface="+mn-lt"/>
          <a:ea typeface="+mn-ea"/>
          <a:cs typeface="+mn-cs"/>
        </a:defRPr>
      </a:lvl5pPr>
      <a:lvl6pPr marL="1392988" algn="l" defTabSz="557195" rtl="0" eaLnBrk="1" latinLnBrk="0" hangingPunct="1">
        <a:defRPr sz="1097" kern="1200">
          <a:solidFill>
            <a:schemeClr val="tx1"/>
          </a:solidFill>
          <a:latin typeface="+mn-lt"/>
          <a:ea typeface="+mn-ea"/>
          <a:cs typeface="+mn-cs"/>
        </a:defRPr>
      </a:lvl6pPr>
      <a:lvl7pPr marL="1671586" algn="l" defTabSz="557195" rtl="0" eaLnBrk="1" latinLnBrk="0" hangingPunct="1">
        <a:defRPr sz="1097" kern="1200">
          <a:solidFill>
            <a:schemeClr val="tx1"/>
          </a:solidFill>
          <a:latin typeface="+mn-lt"/>
          <a:ea typeface="+mn-ea"/>
          <a:cs typeface="+mn-cs"/>
        </a:defRPr>
      </a:lvl7pPr>
      <a:lvl8pPr marL="1950184" algn="l" defTabSz="557195" rtl="0" eaLnBrk="1" latinLnBrk="0" hangingPunct="1">
        <a:defRPr sz="1097" kern="1200">
          <a:solidFill>
            <a:schemeClr val="tx1"/>
          </a:solidFill>
          <a:latin typeface="+mn-lt"/>
          <a:ea typeface="+mn-ea"/>
          <a:cs typeface="+mn-cs"/>
        </a:defRPr>
      </a:lvl8pPr>
      <a:lvl9pPr marL="2228781" algn="l" defTabSz="557195" rtl="0" eaLnBrk="1" latinLnBrk="0" hangingPunct="1">
        <a:defRPr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efnarc.or/"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diagramColors" Target="../diagrams/colors1.xml"/><Relationship Id="rId12" Type="http://schemas.openxmlformats.org/officeDocument/2006/relationships/oleObject" Target="../embeddings/oleObject1.bin"/><Relationship Id="rId17" Type="http://schemas.openxmlformats.org/officeDocument/2006/relationships/image" Target="../media/image14.jpeg"/><Relationship Id="rId2" Type="http://schemas.openxmlformats.org/officeDocument/2006/relationships/slideLayout" Target="../slideLayouts/slideLayout13.xml"/><Relationship Id="rId16" Type="http://schemas.openxmlformats.org/officeDocument/2006/relationships/image" Target="../media/image13.jpeg"/><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10.jpeg"/><Relationship Id="rId5" Type="http://schemas.openxmlformats.org/officeDocument/2006/relationships/diagramLayout" Target="../diagrams/layout1.xml"/><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a:xfrm>
            <a:off x="2963743" y="5745707"/>
            <a:ext cx="3283203" cy="1015663"/>
          </a:xfrm>
          <a:prstGeom prst="rect">
            <a:avLst/>
          </a:prstGeom>
        </p:spPr>
        <p:txBody>
          <a:bodyPr wrap="square">
            <a:spAutoFit/>
          </a:bodyPr>
          <a:lstStyle/>
          <a:p>
            <a:pPr algn="ctr" fontAlgn="base">
              <a:spcBef>
                <a:spcPct val="0"/>
              </a:spcBef>
              <a:spcAft>
                <a:spcPct val="0"/>
              </a:spcAft>
            </a:pPr>
            <a:r>
              <a:rPr lang="en-US" sz="1400" b="1" dirty="0">
                <a:solidFill>
                  <a:schemeClr val="bg1"/>
                </a:solidFill>
                <a:latin typeface="Calibri" panose="020F0502020204030204" pitchFamily="34" charset="0"/>
                <a:cs typeface="Calibri" panose="020F0502020204030204" pitchFamily="34" charset="0"/>
              </a:rPr>
              <a:t>Presented by</a:t>
            </a:r>
          </a:p>
          <a:p>
            <a:pPr algn="ctr" fontAlgn="base">
              <a:spcBef>
                <a:spcPct val="0"/>
              </a:spcBef>
              <a:spcAft>
                <a:spcPct val="0"/>
              </a:spcAft>
            </a:pPr>
            <a:r>
              <a:rPr lang="en-US" b="1" dirty="0">
                <a:solidFill>
                  <a:schemeClr val="bg1"/>
                </a:solidFill>
                <a:latin typeface="Calibri" panose="020F0502020204030204" pitchFamily="34" charset="0"/>
                <a:cs typeface="Calibri" panose="020F0502020204030204" pitchFamily="34" charset="0"/>
              </a:rPr>
              <a:t>Ajay.N</a:t>
            </a:r>
          </a:p>
          <a:p>
            <a:pPr algn="ctr" fontAlgn="base">
              <a:spcBef>
                <a:spcPct val="0"/>
              </a:spcBef>
              <a:spcAft>
                <a:spcPct val="0"/>
              </a:spcAft>
            </a:pPr>
            <a:r>
              <a:rPr lang="en-US" sz="1400" b="1" dirty="0">
                <a:solidFill>
                  <a:schemeClr val="bg1"/>
                </a:solidFill>
                <a:latin typeface="Calibri" panose="020F0502020204030204" pitchFamily="34" charset="0"/>
                <a:cs typeface="Calibri" panose="020F0502020204030204" pitchFamily="34" charset="0"/>
              </a:rPr>
              <a:t>Research Scholar</a:t>
            </a:r>
          </a:p>
          <a:p>
            <a:pPr algn="ctr" fontAlgn="base">
              <a:spcBef>
                <a:spcPct val="0"/>
              </a:spcBef>
              <a:spcAft>
                <a:spcPct val="0"/>
              </a:spcAft>
            </a:pPr>
            <a:r>
              <a:rPr lang="en-US" sz="1400" b="1" dirty="0">
                <a:solidFill>
                  <a:schemeClr val="bg1"/>
                </a:solidFill>
                <a:latin typeface="Calibri" panose="020F0502020204030204" pitchFamily="34" charset="0"/>
                <a:cs typeface="Calibri" panose="020F0502020204030204" pitchFamily="34" charset="0"/>
              </a:rPr>
              <a:t>BMS College of Engineering</a:t>
            </a:r>
          </a:p>
        </p:txBody>
      </p:sp>
      <p:sp>
        <p:nvSpPr>
          <p:cNvPr id="5" name="Rectangle 4"/>
          <p:cNvSpPr/>
          <p:nvPr/>
        </p:nvSpPr>
        <p:spPr>
          <a:xfrm>
            <a:off x="386477" y="-17069"/>
            <a:ext cx="8788437" cy="1600438"/>
          </a:xfrm>
          <a:prstGeom prst="rect">
            <a:avLst/>
          </a:prstGeom>
        </p:spPr>
        <p:txBody>
          <a:bodyPr wrap="square">
            <a:spAutoFit/>
          </a:bodyPr>
          <a:lstStyle/>
          <a:p>
            <a:pPr algn="ctr"/>
            <a:r>
              <a:rPr lang="en-US" sz="2000" dirty="0" smtClean="0">
                <a:solidFill>
                  <a:schemeClr val="bg1"/>
                </a:solidFill>
                <a:latin typeface="Calibri" panose="020F0502020204030204" pitchFamily="34" charset="0"/>
                <a:cs typeface="Calibri" panose="020F0502020204030204" pitchFamily="34" charset="0"/>
              </a:rPr>
              <a:t>Innovative World of Concrete</a:t>
            </a:r>
          </a:p>
          <a:p>
            <a:pPr algn="ctr"/>
            <a:r>
              <a:rPr lang="en-US" sz="2000" b="1" dirty="0" smtClean="0">
                <a:solidFill>
                  <a:schemeClr val="bg1"/>
                </a:solidFill>
                <a:latin typeface="Calibri" panose="020F0502020204030204" pitchFamily="34" charset="0"/>
                <a:cs typeface="Calibri" panose="020F0502020204030204" pitchFamily="34" charset="0"/>
              </a:rPr>
              <a:t>ICI-IWC 2018</a:t>
            </a:r>
          </a:p>
          <a:p>
            <a:pPr algn="ctr"/>
            <a:r>
              <a:rPr lang="en-US" dirty="0" smtClean="0">
                <a:solidFill>
                  <a:schemeClr val="bg1"/>
                </a:solidFill>
                <a:latin typeface="Calibri" panose="020F0502020204030204" pitchFamily="34" charset="0"/>
                <a:cs typeface="Calibri" panose="020F0502020204030204" pitchFamily="34" charset="0"/>
              </a:rPr>
              <a:t>International Conference on </a:t>
            </a:r>
          </a:p>
          <a:p>
            <a:pPr algn="ctr"/>
            <a:r>
              <a:rPr lang="en-US" sz="2000" b="1" dirty="0" smtClean="0">
                <a:solidFill>
                  <a:schemeClr val="bg1"/>
                </a:solidFill>
                <a:latin typeface="Calibri" panose="020F0502020204030204" pitchFamily="34" charset="0"/>
                <a:cs typeface="Calibri" panose="020F0502020204030204" pitchFamily="34" charset="0"/>
              </a:rPr>
              <a:t>Innovations in Concrete </a:t>
            </a:r>
          </a:p>
          <a:p>
            <a:pPr algn="ctr"/>
            <a:r>
              <a:rPr lang="en-US" sz="2000" dirty="0" smtClean="0">
                <a:solidFill>
                  <a:schemeClr val="bg1"/>
                </a:solidFill>
                <a:latin typeface="Calibri" panose="020F0502020204030204" pitchFamily="34" charset="0"/>
                <a:cs typeface="Calibri" panose="020F0502020204030204" pitchFamily="34" charset="0"/>
              </a:rPr>
              <a:t>Bangalore</a:t>
            </a:r>
            <a:endParaRPr lang="en-IN" sz="2000" dirty="0">
              <a:solidFill>
                <a:schemeClr val="bg1"/>
              </a:solidFill>
              <a:latin typeface="Calibri" panose="020F0502020204030204" pitchFamily="34" charset="0"/>
              <a:cs typeface="Calibri" panose="020F0502020204030204" pitchFamily="34" charset="0"/>
            </a:endParaRPr>
          </a:p>
        </p:txBody>
      </p:sp>
      <p:pic>
        <p:nvPicPr>
          <p:cNvPr id="3074" name="Picture 2" descr="Image result for indian concrete institute"/>
          <p:cNvPicPr>
            <a:picLocks noChangeAspect="1" noChangeArrowheads="1"/>
          </p:cNvPicPr>
          <p:nvPr/>
        </p:nvPicPr>
        <p:blipFill rotWithShape="1">
          <a:blip r:embed="rId4">
            <a:extLst>
              <a:ext uri="{28A0092B-C50C-407E-A947-70E740481C1C}">
                <a14:useLocalDpi xmlns:a14="http://schemas.microsoft.com/office/drawing/2010/main" val="0"/>
              </a:ext>
            </a:extLst>
          </a:blip>
          <a:srcRect b="13373"/>
          <a:stretch/>
        </p:blipFill>
        <p:spPr bwMode="auto">
          <a:xfrm>
            <a:off x="386477" y="0"/>
            <a:ext cx="919884" cy="7968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0922" y="1751353"/>
            <a:ext cx="8463016" cy="954107"/>
          </a:xfrm>
          <a:prstGeom prst="rect">
            <a:avLst/>
          </a:prstGeom>
        </p:spPr>
        <p:txBody>
          <a:bodyPr wrap="square">
            <a:spAutoFit/>
          </a:bodyPr>
          <a:lstStyle/>
          <a:p>
            <a:pPr algn="ctr"/>
            <a:r>
              <a:rPr lang="en-US" sz="2800" b="1" i="1" dirty="0">
                <a:solidFill>
                  <a:schemeClr val="bg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IN" sz="2800" b="1" i="1" dirty="0">
              <a:solidFill>
                <a:schemeClr val="bg1"/>
              </a:solidFill>
              <a:latin typeface="Calibri" panose="020F0502020204030204" pitchFamily="34" charset="0"/>
              <a:cs typeface="Calibri" panose="020F0502020204030204" pitchFamily="34" charset="0"/>
            </a:endParaRPr>
          </a:p>
        </p:txBody>
      </p:sp>
      <p:pic>
        <p:nvPicPr>
          <p:cNvPr id="307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001" y="3010185"/>
            <a:ext cx="1708108" cy="164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2677336" y="3710984"/>
            <a:ext cx="619125" cy="24586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sz="1462">
              <a:solidFill>
                <a:prstClr val="white"/>
              </a:solidFill>
            </a:endParaRPr>
          </a:p>
        </p:txBody>
      </p:sp>
      <p:pic>
        <p:nvPicPr>
          <p:cNvPr id="20" name="Picture 19" descr="D:\Ajay\Ph.D\04.Thesis\5.Experimental Program\1.Trial Mixes\Reference Mix_Photos\M4.jpg"/>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9431" b="17449"/>
          <a:stretch/>
        </p:blipFill>
        <p:spPr bwMode="auto">
          <a:xfrm>
            <a:off x="709501" y="3026799"/>
            <a:ext cx="1677431" cy="1654135"/>
          </a:xfrm>
          <a:prstGeom prst="rect">
            <a:avLst/>
          </a:prstGeom>
          <a:noFill/>
          <a:ln>
            <a:solidFill>
              <a:schemeClr val="tx1"/>
            </a:solidFill>
          </a:ln>
          <a:extLst>
            <a:ext uri="{53640926-AAD7-44D8-BBD7-CCE9431645EC}">
              <a14:shadowObscured xmlns:a14="http://schemas.microsoft.com/office/drawing/2010/main"/>
            </a:ext>
          </a:extLst>
        </p:spPr>
      </p:pic>
      <p:sp>
        <p:nvSpPr>
          <p:cNvPr id="21" name="Right Arrow 20"/>
          <p:cNvSpPr/>
          <p:nvPr/>
        </p:nvSpPr>
        <p:spPr>
          <a:xfrm>
            <a:off x="6050472" y="3669130"/>
            <a:ext cx="619125" cy="24586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sz="1462">
              <a:solidFill>
                <a:prstClr val="white"/>
              </a:solidFill>
            </a:endParaRPr>
          </a:p>
        </p:txBody>
      </p:sp>
      <p:pic>
        <p:nvPicPr>
          <p:cNvPr id="13" name="Picture 12"/>
          <p:cNvPicPr/>
          <p:nvPr/>
        </p:nvPicPr>
        <p:blipFill>
          <a:blip r:embed="rId8"/>
          <a:srcRect/>
          <a:stretch>
            <a:fillRect/>
          </a:stretch>
        </p:blipFill>
        <p:spPr bwMode="auto">
          <a:xfrm>
            <a:off x="4119613" y="4754282"/>
            <a:ext cx="1035827" cy="991425"/>
          </a:xfrm>
          <a:prstGeom prst="rect">
            <a:avLst/>
          </a:prstGeom>
          <a:noFill/>
          <a:ln w="9525">
            <a:noFill/>
            <a:miter lim="800000"/>
            <a:headEnd/>
            <a:tailEnd/>
          </a:ln>
        </p:spPr>
      </p:pic>
      <p:pic>
        <p:nvPicPr>
          <p:cNvPr id="1026" name="Picture 2" descr="Image result for rheology of concre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7936" y="2997071"/>
            <a:ext cx="1911061" cy="164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670042" y="-17069"/>
            <a:ext cx="1504873" cy="338554"/>
          </a:xfrm>
          <a:prstGeom prst="rect">
            <a:avLst/>
          </a:prstGeom>
        </p:spPr>
        <p:txBody>
          <a:bodyPr wrap="square">
            <a:spAutoFit/>
          </a:bodyPr>
          <a:lstStyle/>
          <a:p>
            <a:pPr algn="ctr" fontAlgn="base">
              <a:spcBef>
                <a:spcPct val="0"/>
              </a:spcBef>
              <a:spcAft>
                <a:spcPct val="0"/>
              </a:spcAft>
            </a:pPr>
            <a:r>
              <a:rPr lang="en-US" sz="1600" b="1" dirty="0" smtClean="0">
                <a:solidFill>
                  <a:schemeClr val="bg1"/>
                </a:solidFill>
                <a:latin typeface="Calibri" panose="020F0502020204030204" pitchFamily="34" charset="0"/>
                <a:cs typeface="Calibri" panose="020F0502020204030204" pitchFamily="34" charset="0"/>
              </a:rPr>
              <a:t>Paper ID : 44</a:t>
            </a:r>
            <a:endParaRPr lang="en-US" sz="1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2875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4EB16-5C96-403F-BFFE-8C40709B382B}" type="datetime1">
              <a:rPr lang="en-US" sz="800" b="1" smtClean="0">
                <a:solidFill>
                  <a:schemeClr val="tx1"/>
                </a:solidFill>
                <a:latin typeface="Calibri" panose="020F0502020204030204" pitchFamily="34" charset="0"/>
                <a:cs typeface="Calibri" panose="020F0502020204030204" pitchFamily="34" charset="0"/>
              </a:rPr>
              <a:t>9/19/2018</a:t>
            </a:fld>
            <a:endParaRPr lang="en-US" sz="800" b="1"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GB" sz="1000" b="1" dirty="0"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0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10</a:t>
            </a:fld>
            <a:endParaRPr lang="en-US" sz="2000" b="1" dirty="0">
              <a:solidFill>
                <a:schemeClr val="tx1"/>
              </a:solidFill>
              <a:latin typeface="Calibri" panose="020F0502020204030204" pitchFamily="34" charset="0"/>
              <a:cs typeface="Calibri" panose="020F0502020204030204" pitchFamily="34" charset="0"/>
            </a:endParaRPr>
          </a:p>
        </p:txBody>
      </p:sp>
      <p:sp>
        <p:nvSpPr>
          <p:cNvPr id="17" name="Content Placeholder 3"/>
          <p:cNvSpPr txBox="1">
            <a:spLocks/>
          </p:cNvSpPr>
          <p:nvPr/>
        </p:nvSpPr>
        <p:spPr>
          <a:xfrm>
            <a:off x="477744" y="516634"/>
            <a:ext cx="8560378" cy="618631"/>
          </a:xfrm>
          <a:prstGeom prst="rect">
            <a:avLst/>
          </a:prstGeom>
        </p:spPr>
        <p:txBody>
          <a:bodyPr vert="horz" wrap="square" lIns="91440" tIns="45720" rIns="91440" bIns="45720" rtlCol="0">
            <a:spAutoFit/>
          </a:bodyPr>
          <a:lstStyle>
            <a:lvl1pPr marL="111439" indent="-111439" algn="l" defTabSz="557195" rtl="0" eaLnBrk="1" latinLnBrk="0" hangingPunct="1">
              <a:lnSpc>
                <a:spcPct val="95000"/>
              </a:lnSpc>
              <a:spcBef>
                <a:spcPts val="854"/>
              </a:spcBef>
              <a:spcAft>
                <a:spcPts val="122"/>
              </a:spcAft>
              <a:buClr>
                <a:schemeClr val="accent1"/>
              </a:buClr>
              <a:buSzPct val="80000"/>
              <a:buFont typeface="Arial" pitchFamily="34" charset="0"/>
              <a:buChar char="•"/>
              <a:defRPr sz="1219" kern="1200" spc="6" baseline="0">
                <a:solidFill>
                  <a:schemeClr val="tx1">
                    <a:lumMod val="65000"/>
                    <a:lumOff val="35000"/>
                  </a:schemeClr>
                </a:solidFill>
                <a:latin typeface="+mn-lt"/>
                <a:ea typeface="+mn-ea"/>
                <a:cs typeface="+mn-cs"/>
              </a:defRPr>
            </a:lvl1pPr>
            <a:lvl2pPr marL="278598" indent="-111439" algn="l" defTabSz="557195" rtl="0" eaLnBrk="1" latinLnBrk="0" hangingPunct="1">
              <a:lnSpc>
                <a:spcPct val="90000"/>
              </a:lnSpc>
              <a:spcBef>
                <a:spcPts val="183"/>
              </a:spcBef>
              <a:spcAft>
                <a:spcPts val="183"/>
              </a:spcAft>
              <a:buClr>
                <a:schemeClr val="accent1"/>
              </a:buClr>
              <a:buFont typeface="Wingdings 2" pitchFamily="18" charset="2"/>
              <a:buChar char=""/>
              <a:defRPr sz="1097" kern="1200">
                <a:solidFill>
                  <a:schemeClr val="tx1">
                    <a:lumMod val="65000"/>
                    <a:lumOff val="35000"/>
                  </a:schemeClr>
                </a:solidFill>
                <a:latin typeface="+mn-lt"/>
                <a:ea typeface="+mn-ea"/>
                <a:cs typeface="+mn-cs"/>
              </a:defRPr>
            </a:lvl2pPr>
            <a:lvl3pPr marL="445756" indent="-111439" algn="l" defTabSz="557195" rtl="0" eaLnBrk="1" latinLnBrk="0" hangingPunct="1">
              <a:lnSpc>
                <a:spcPct val="90000"/>
              </a:lnSpc>
              <a:spcBef>
                <a:spcPts val="183"/>
              </a:spcBef>
              <a:spcAft>
                <a:spcPts val="183"/>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3pPr>
            <a:lvl4pPr marL="612915" indent="-11143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4pPr>
            <a:lvl5pPr marL="780073" indent="-11143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5pPr>
            <a:lvl6pPr marL="974970"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6pPr>
            <a:lvl7pPr marL="1157777"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7pPr>
            <a:lvl8pPr marL="1340584"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8pPr>
            <a:lvl9pPr marL="1523391"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9pPr>
          </a:lstStyle>
          <a:p>
            <a:pPr marL="0" indent="0">
              <a:buFont typeface="Arial" pitchFamily="34" charset="0"/>
              <a:buNone/>
            </a:pPr>
            <a:r>
              <a:rPr lang="en-US" sz="18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Unique Generalized Procedure for finding the Rheological Properties by using Concrete Shear Box </a:t>
            </a:r>
            <a:endParaRPr lang="en-IN" sz="1800" dirty="0">
              <a:solidFill>
                <a:srgbClr val="0070C0"/>
              </a:solidFill>
              <a:latin typeface="Calibri" panose="020F0502020204030204" pitchFamily="34" charset="0"/>
              <a:cs typeface="Calibri" panose="020F0502020204030204" pitchFamily="34" charset="0"/>
            </a:endParaRPr>
          </a:p>
        </p:txBody>
      </p:sp>
      <p:sp>
        <p:nvSpPr>
          <p:cNvPr id="18" name="Title 1"/>
          <p:cNvSpPr>
            <a:spLocks noGrp="1"/>
          </p:cNvSpPr>
          <p:nvPr>
            <p:ph type="title"/>
          </p:nvPr>
        </p:nvSpPr>
        <p:spPr>
          <a:xfrm>
            <a:off x="407755" y="0"/>
            <a:ext cx="8767678" cy="546265"/>
          </a:xfrm>
        </p:spPr>
        <p:txBody>
          <a:bodyPr>
            <a:normAutofit/>
          </a:bodyPr>
          <a:lstStyle/>
          <a:p>
            <a:r>
              <a:rPr lang="en-GB" sz="3200" dirty="0" smtClean="0">
                <a:solidFill>
                  <a:srgbClr val="0070C0"/>
                </a:solidFill>
                <a:latin typeface="Calibri" panose="020F0502020204030204" pitchFamily="34" charset="0"/>
                <a:cs typeface="Calibri" panose="020F0502020204030204" pitchFamily="34" charset="0"/>
              </a:rPr>
              <a:t>Experimental Methodology</a:t>
            </a:r>
            <a:endParaRPr lang="en-GB" sz="3200" dirty="0">
              <a:solidFill>
                <a:srgbClr val="0070C0"/>
              </a:solidFill>
              <a:latin typeface="Calibri" panose="020F0502020204030204" pitchFamily="34" charset="0"/>
              <a:cs typeface="Calibri" panose="020F0502020204030204" pitchFamily="34" charset="0"/>
            </a:endParaRPr>
          </a:p>
        </p:txBody>
      </p:sp>
      <p:pic>
        <p:nvPicPr>
          <p:cNvPr id="8" name="Picture 7"/>
          <p:cNvPicPr/>
          <p:nvPr/>
        </p:nvPicPr>
        <p:blipFill>
          <a:blip r:embed="rId2">
            <a:extLst>
              <a:ext uri="{BEBA8EAE-BF5A-486C-A8C5-ECC9F3942E4B}">
                <a14:imgProps xmlns:a14="http://schemas.microsoft.com/office/drawing/2010/main">
                  <a14:imgLayer r:embed="rId3">
                    <a14:imgEffect>
                      <a14:sharpenSoften amount="4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7755" y="2985703"/>
            <a:ext cx="5208275" cy="3943858"/>
          </a:xfrm>
          <a:prstGeom prst="rect">
            <a:avLst/>
          </a:prstGeom>
          <a:noFill/>
          <a:ln>
            <a:noFill/>
          </a:ln>
        </p:spPr>
      </p:pic>
      <p:pic>
        <p:nvPicPr>
          <p:cNvPr id="9" name="Picture 8"/>
          <p:cNvPicPr>
            <a:picLocks noChangeAspect="1"/>
          </p:cNvPicPr>
          <p:nvPr/>
        </p:nvPicPr>
        <p:blipFill>
          <a:blip r:embed="rId4"/>
          <a:stretch>
            <a:fillRect/>
          </a:stretch>
        </p:blipFill>
        <p:spPr>
          <a:xfrm>
            <a:off x="6107443" y="3729893"/>
            <a:ext cx="2799721" cy="2289909"/>
          </a:xfrm>
          <a:prstGeom prst="rect">
            <a:avLst/>
          </a:prstGeom>
        </p:spPr>
      </p:pic>
      <p:pic>
        <p:nvPicPr>
          <p:cNvPr id="10" name="Picture 9" descr="D:\Ajay\Ph.D\05.Papers\12.Rheology of CVC_ DSB-ICJ\Figure_6.png"/>
          <p:cNvPicPr/>
          <p:nvPr/>
        </p:nvPicPr>
        <p:blipFill>
          <a:blip r:embed="rId5">
            <a:extLst>
              <a:ext uri="{28A0092B-C50C-407E-A947-70E740481C1C}">
                <a14:useLocalDpi xmlns:a14="http://schemas.microsoft.com/office/drawing/2010/main" val="0"/>
              </a:ext>
            </a:extLst>
          </a:blip>
          <a:srcRect/>
          <a:stretch>
            <a:fillRect/>
          </a:stretch>
        </p:blipFill>
        <p:spPr bwMode="auto">
          <a:xfrm>
            <a:off x="1649243" y="825949"/>
            <a:ext cx="6541855" cy="2159754"/>
          </a:xfrm>
          <a:prstGeom prst="rect">
            <a:avLst/>
          </a:prstGeom>
          <a:noFill/>
          <a:ln>
            <a:noFill/>
          </a:ln>
        </p:spPr>
      </p:pic>
    </p:spTree>
    <p:extLst>
      <p:ext uri="{BB962C8B-B14F-4D97-AF65-F5344CB8AC3E}">
        <p14:creationId xmlns:p14="http://schemas.microsoft.com/office/powerpoint/2010/main" val="2381608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4EB16-5C96-403F-BFFE-8C40709B382B}" type="datetime1">
              <a:rPr lang="en-US" sz="800" b="1" smtClean="0">
                <a:solidFill>
                  <a:schemeClr val="tx1"/>
                </a:solidFill>
                <a:latin typeface="Calibri" panose="020F0502020204030204" pitchFamily="34" charset="0"/>
                <a:cs typeface="Calibri" panose="020F0502020204030204" pitchFamily="34" charset="0"/>
              </a:rPr>
              <a:t>9/19/2018</a:t>
            </a:fld>
            <a:endParaRPr lang="en-US" b="1"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GB" sz="1000" b="1" dirty="0"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0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11</a:t>
            </a:fld>
            <a:endParaRPr lang="en-US" sz="2000" b="1" dirty="0">
              <a:solidFill>
                <a:schemeClr val="tx1"/>
              </a:solidFill>
              <a:latin typeface="Calibri" panose="020F0502020204030204" pitchFamily="34" charset="0"/>
              <a:cs typeface="Calibri" panose="020F0502020204030204" pitchFamily="34" charset="0"/>
            </a:endParaRPr>
          </a:p>
        </p:txBody>
      </p:sp>
      <p:sp>
        <p:nvSpPr>
          <p:cNvPr id="7" name="Title 1"/>
          <p:cNvSpPr>
            <a:spLocks noGrp="1"/>
          </p:cNvSpPr>
          <p:nvPr>
            <p:ph type="title"/>
          </p:nvPr>
        </p:nvSpPr>
        <p:spPr>
          <a:xfrm>
            <a:off x="443381" y="118754"/>
            <a:ext cx="8641242" cy="427511"/>
          </a:xfrm>
        </p:spPr>
        <p:txBody>
          <a:bodyPr>
            <a:noAutofit/>
          </a:bodyPr>
          <a:lstStyle/>
          <a:p>
            <a:r>
              <a:rPr lang="en-GB" sz="3200" dirty="0" smtClean="0">
                <a:solidFill>
                  <a:srgbClr val="0070C0"/>
                </a:solidFill>
                <a:latin typeface="Calibri" panose="020F0502020204030204" pitchFamily="34" charset="0"/>
                <a:cs typeface="Calibri" panose="020F0502020204030204" pitchFamily="34" charset="0"/>
              </a:rPr>
              <a:t>Results and Discussion</a:t>
            </a:r>
            <a:endParaRPr lang="en-GB" sz="3200" dirty="0">
              <a:solidFill>
                <a:srgbClr val="0070C0"/>
              </a:solidFill>
              <a:latin typeface="Calibri" panose="020F0502020204030204" pitchFamily="34" charset="0"/>
              <a:cs typeface="Calibri" panose="020F0502020204030204" pitchFamily="34" charset="0"/>
            </a:endParaRPr>
          </a:p>
        </p:txBody>
      </p:sp>
      <p:sp>
        <p:nvSpPr>
          <p:cNvPr id="9" name="Rectangle 8"/>
          <p:cNvSpPr/>
          <p:nvPr/>
        </p:nvSpPr>
        <p:spPr>
          <a:xfrm>
            <a:off x="1925671" y="430762"/>
            <a:ext cx="6248400" cy="369332"/>
          </a:xfrm>
          <a:prstGeom prst="rect">
            <a:avLst/>
          </a:prstGeom>
        </p:spPr>
        <p:txBody>
          <a:bodyPr wrap="square">
            <a:spAutoFit/>
          </a:bodyPr>
          <a:lstStyle/>
          <a:p>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Fresh Properties of SCC mixes along with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Rheological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values</a:t>
            </a:r>
            <a:endParaRPr lang="en-IN" dirty="0">
              <a:solidFill>
                <a:srgbClr val="0070C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72873049"/>
              </p:ext>
            </p:extLst>
          </p:nvPr>
        </p:nvGraphicFramePr>
        <p:xfrm>
          <a:off x="582197" y="785258"/>
          <a:ext cx="8502426" cy="3681821"/>
        </p:xfrm>
        <a:graphic>
          <a:graphicData uri="http://schemas.openxmlformats.org/drawingml/2006/table">
            <a:tbl>
              <a:tblPr firstRow="1" firstCol="1" bandRow="1">
                <a:tableStyleId>{F2DE63D5-997A-4646-A377-4702673A728D}</a:tableStyleId>
              </a:tblPr>
              <a:tblGrid>
                <a:gridCol w="613876"/>
                <a:gridCol w="824735"/>
                <a:gridCol w="751614"/>
                <a:gridCol w="513546"/>
                <a:gridCol w="688697"/>
                <a:gridCol w="715904"/>
                <a:gridCol w="613876"/>
                <a:gridCol w="515247"/>
                <a:gridCol w="654687"/>
                <a:gridCol w="1171634"/>
                <a:gridCol w="1438610"/>
              </a:tblGrid>
              <a:tr h="287357">
                <a:tc rowSpan="2">
                  <a:txBody>
                    <a:bodyPr/>
                    <a:lstStyle/>
                    <a:p>
                      <a:pPr algn="ctr" hangingPunct="0">
                        <a:lnSpc>
                          <a:spcPct val="115000"/>
                        </a:lnSpc>
                        <a:spcAft>
                          <a:spcPts val="0"/>
                        </a:spcAft>
                      </a:pPr>
                      <a:r>
                        <a:rPr lang="en-US" sz="1400" dirty="0">
                          <a:effectLst/>
                          <a:latin typeface="Calibri" panose="020F0502020204030204" pitchFamily="34" charset="0"/>
                          <a:cs typeface="Calibri" panose="020F0502020204030204" pitchFamily="34" charset="0"/>
                        </a:rPr>
                        <a:t>Mix</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rowSpan="2">
                  <a:txBody>
                    <a:bodyPr/>
                    <a:lstStyle/>
                    <a:p>
                      <a:pPr algn="ctr" hangingPunct="0">
                        <a:lnSpc>
                          <a:spcPct val="115000"/>
                        </a:lnSpc>
                        <a:spcAft>
                          <a:spcPts val="0"/>
                        </a:spcAft>
                      </a:pPr>
                      <a:r>
                        <a:rPr lang="en-US" sz="1400" dirty="0">
                          <a:effectLst/>
                          <a:latin typeface="Calibri" panose="020F0502020204030204" pitchFamily="34" charset="0"/>
                          <a:cs typeface="Calibri" panose="020F0502020204030204" pitchFamily="34" charset="0"/>
                        </a:rPr>
                        <a:t>Cement</a:t>
                      </a:r>
                      <a:endParaRPr lang="en-IN" sz="1400" dirty="0">
                        <a:effectLst/>
                        <a:latin typeface="Calibri" panose="020F0502020204030204" pitchFamily="34" charset="0"/>
                        <a:cs typeface="Calibri" panose="020F0502020204030204" pitchFamily="34" charset="0"/>
                      </a:endParaRPr>
                    </a:p>
                    <a:p>
                      <a:pPr algn="ctr" hangingPunct="0">
                        <a:lnSpc>
                          <a:spcPct val="115000"/>
                        </a:lnSpc>
                        <a:spcAft>
                          <a:spcPts val="0"/>
                        </a:spcAft>
                      </a:pPr>
                      <a:r>
                        <a:rPr lang="en-US" sz="1400" dirty="0">
                          <a:effectLst/>
                          <a:latin typeface="Calibri" panose="020F0502020204030204" pitchFamily="34" charset="0"/>
                          <a:cs typeface="Calibri" panose="020F0502020204030204" pitchFamily="34" charset="0"/>
                        </a:rPr>
                        <a:t>(kg/m</a:t>
                      </a:r>
                      <a:r>
                        <a:rPr lang="en-US" sz="1400" baseline="30000" dirty="0">
                          <a:effectLst/>
                          <a:latin typeface="Calibri" panose="020F0502020204030204" pitchFamily="34" charset="0"/>
                          <a:cs typeface="Calibri" panose="020F0502020204030204" pitchFamily="34" charset="0"/>
                        </a:rPr>
                        <a:t>3</a:t>
                      </a:r>
                      <a:r>
                        <a:rPr lang="en-US" sz="1400" dirty="0">
                          <a:effectLst/>
                          <a:latin typeface="Calibri" panose="020F0502020204030204" pitchFamily="34" charset="0"/>
                          <a:cs typeface="Calibri" panose="020F0502020204030204" pitchFamily="34" charset="0"/>
                        </a:rPr>
                        <a:t>)</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rowSpan="2">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Water</a:t>
                      </a:r>
                    </a:p>
                    <a:p>
                      <a:pPr algn="ctr" hangingPunct="0">
                        <a:lnSpc>
                          <a:spcPct val="115000"/>
                        </a:lnSpc>
                        <a:spcAft>
                          <a:spcPts val="0"/>
                        </a:spcAft>
                      </a:pPr>
                      <a:r>
                        <a:rPr lang="en-US" sz="1400" dirty="0">
                          <a:effectLst/>
                          <a:latin typeface="Calibri" panose="020F0502020204030204" pitchFamily="34" charset="0"/>
                          <a:cs typeface="Calibri" panose="020F0502020204030204" pitchFamily="34" charset="0"/>
                        </a:rPr>
                        <a:t>(</a:t>
                      </a:r>
                      <a:r>
                        <a:rPr lang="en-US" sz="1400" dirty="0" err="1">
                          <a:effectLst/>
                          <a:latin typeface="Calibri" panose="020F0502020204030204" pitchFamily="34" charset="0"/>
                          <a:cs typeface="Calibri" panose="020F0502020204030204" pitchFamily="34" charset="0"/>
                        </a:rPr>
                        <a:t>lt</a:t>
                      </a:r>
                      <a:r>
                        <a:rPr lang="en-US" sz="1400" dirty="0">
                          <a:effectLst/>
                          <a:latin typeface="Calibri" panose="020F0502020204030204" pitchFamily="34" charset="0"/>
                          <a:cs typeface="Calibri" panose="020F0502020204030204" pitchFamily="34" charset="0"/>
                        </a:rPr>
                        <a:t>/m</a:t>
                      </a:r>
                      <a:r>
                        <a:rPr lang="en-US" sz="1400" baseline="30000" dirty="0">
                          <a:effectLst/>
                          <a:latin typeface="Calibri" panose="020F0502020204030204" pitchFamily="34" charset="0"/>
                          <a:cs typeface="Calibri" panose="020F0502020204030204" pitchFamily="34" charset="0"/>
                        </a:rPr>
                        <a:t>3</a:t>
                      </a:r>
                      <a:r>
                        <a:rPr lang="en-US" sz="1400" dirty="0">
                          <a:effectLst/>
                          <a:latin typeface="Calibri" panose="020F0502020204030204" pitchFamily="34" charset="0"/>
                          <a:cs typeface="Calibri" panose="020F0502020204030204" pitchFamily="34" charset="0"/>
                        </a:rPr>
                        <a:t>)</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rowSpan="2">
                  <a:txBody>
                    <a:bodyPr/>
                    <a:lstStyle/>
                    <a:p>
                      <a:pPr algn="ctr" hangingPunct="0">
                        <a:lnSpc>
                          <a:spcPct val="115000"/>
                        </a:lnSpc>
                        <a:spcAft>
                          <a:spcPts val="0"/>
                        </a:spcAft>
                      </a:pPr>
                      <a:r>
                        <a:rPr lang="en-US" sz="1400" dirty="0" err="1">
                          <a:effectLst/>
                          <a:latin typeface="Calibri" panose="020F0502020204030204" pitchFamily="34" charset="0"/>
                          <a:cs typeface="Calibri" panose="020F0502020204030204" pitchFamily="34" charset="0"/>
                        </a:rPr>
                        <a:t>Vp</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rowSpan="2">
                  <a:txBody>
                    <a:bodyPr/>
                    <a:lstStyle/>
                    <a:p>
                      <a:pPr algn="ctr" hangingPunct="0">
                        <a:lnSpc>
                          <a:spcPct val="115000"/>
                        </a:lnSpc>
                        <a:spcAft>
                          <a:spcPts val="0"/>
                        </a:spcAft>
                      </a:pPr>
                      <a:r>
                        <a:rPr lang="en-US" sz="1400" dirty="0">
                          <a:effectLst/>
                          <a:latin typeface="Calibri" panose="020F0502020204030204" pitchFamily="34" charset="0"/>
                          <a:cs typeface="Calibri" panose="020F0502020204030204" pitchFamily="34" charset="0"/>
                        </a:rPr>
                        <a:t>Slump (mm)</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rowSpan="2">
                  <a:txBody>
                    <a:bodyPr/>
                    <a:lstStyle/>
                    <a:p>
                      <a:pPr algn="ctr" hangingPunct="0">
                        <a:lnSpc>
                          <a:spcPct val="115000"/>
                        </a:lnSpc>
                        <a:spcAft>
                          <a:spcPts val="0"/>
                        </a:spcAft>
                      </a:pPr>
                      <a:r>
                        <a:rPr lang="en-US" sz="1400" dirty="0">
                          <a:effectLst/>
                          <a:latin typeface="Calibri" panose="020F0502020204030204" pitchFamily="34" charset="0"/>
                          <a:cs typeface="Calibri" panose="020F0502020204030204" pitchFamily="34" charset="0"/>
                        </a:rPr>
                        <a:t>T</a:t>
                      </a:r>
                      <a:r>
                        <a:rPr lang="en-US" sz="1400" baseline="-25000" dirty="0">
                          <a:effectLst/>
                          <a:latin typeface="Calibri" panose="020F0502020204030204" pitchFamily="34" charset="0"/>
                          <a:cs typeface="Calibri" panose="020F0502020204030204" pitchFamily="34" charset="0"/>
                        </a:rPr>
                        <a:t>500mm</a:t>
                      </a:r>
                      <a:endParaRPr lang="en-IN" sz="1400" dirty="0">
                        <a:effectLst/>
                        <a:latin typeface="Calibri" panose="020F0502020204030204" pitchFamily="34" charset="0"/>
                        <a:cs typeface="Calibri" panose="020F0502020204030204" pitchFamily="34" charset="0"/>
                      </a:endParaRPr>
                    </a:p>
                    <a:p>
                      <a:pPr algn="ctr" hangingPunct="0">
                        <a:lnSpc>
                          <a:spcPct val="115000"/>
                        </a:lnSpc>
                        <a:spcAft>
                          <a:spcPts val="0"/>
                        </a:spcAft>
                      </a:pPr>
                      <a:r>
                        <a:rPr lang="en-US" sz="1400" dirty="0">
                          <a:effectLst/>
                          <a:latin typeface="Calibri" panose="020F0502020204030204" pitchFamily="34" charset="0"/>
                          <a:cs typeface="Calibri" panose="020F0502020204030204" pitchFamily="34" charset="0"/>
                        </a:rPr>
                        <a:t>(s)</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gridSpan="2">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V-funnel (s)</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hMerge="1">
                  <a:txBody>
                    <a:bodyPr/>
                    <a:lstStyle/>
                    <a:p>
                      <a:endParaRPr lang="en-IN"/>
                    </a:p>
                  </a:txBody>
                  <a:tcPr/>
                </a:tc>
                <a:tc rowSpan="2">
                  <a:txBody>
                    <a:bodyPr/>
                    <a:lstStyle/>
                    <a:p>
                      <a:pPr algn="ctr">
                        <a:lnSpc>
                          <a:spcPct val="115000"/>
                        </a:lnSpc>
                        <a:spcAft>
                          <a:spcPts val="0"/>
                        </a:spcAft>
                      </a:pPr>
                      <a:r>
                        <a:rPr lang="en-IN" sz="1400">
                          <a:effectLst/>
                          <a:latin typeface="Calibri" panose="020F0502020204030204" pitchFamily="34" charset="0"/>
                          <a:cs typeface="Calibri" panose="020F0502020204030204" pitchFamily="34" charset="0"/>
                        </a:rPr>
                        <a:t>J-ring</a:t>
                      </a:r>
                    </a:p>
                    <a:p>
                      <a:pPr algn="ctr">
                        <a:lnSpc>
                          <a:spcPct val="115000"/>
                        </a:lnSpc>
                        <a:spcAft>
                          <a:spcPts val="0"/>
                        </a:spcAft>
                      </a:pPr>
                      <a:r>
                        <a:rPr lang="en-IN" sz="1400">
                          <a:effectLst/>
                          <a:latin typeface="Calibri" panose="020F0502020204030204" pitchFamily="34" charset="0"/>
                          <a:cs typeface="Calibri" panose="020F0502020204030204" pitchFamily="34" charset="0"/>
                        </a:rPr>
                        <a:t>(mm)</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rowSpan="2">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Yield Stress</a:t>
                      </a:r>
                    </a:p>
                    <a:p>
                      <a:pPr algn="ctr">
                        <a:lnSpc>
                          <a:spcPct val="115000"/>
                        </a:lnSpc>
                        <a:spcAft>
                          <a:spcPts val="0"/>
                        </a:spcAft>
                      </a:pPr>
                      <a:r>
                        <a:rPr lang="en-IN" sz="1400" dirty="0">
                          <a:effectLst/>
                          <a:latin typeface="Calibri" panose="020F0502020204030204" pitchFamily="34" charset="0"/>
                          <a:cs typeface="Calibri" panose="020F0502020204030204" pitchFamily="34" charset="0"/>
                        </a:rPr>
                        <a:t>(Pa)</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rowSpan="2">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Plastic viscosity</a:t>
                      </a:r>
                      <a:br>
                        <a:rPr lang="en-IN" sz="1400" dirty="0">
                          <a:effectLst/>
                          <a:latin typeface="Calibri" panose="020F0502020204030204" pitchFamily="34" charset="0"/>
                          <a:cs typeface="Calibri" panose="020F0502020204030204" pitchFamily="34" charset="0"/>
                        </a:rPr>
                      </a:br>
                      <a:r>
                        <a:rPr lang="en-IN" sz="1400" dirty="0">
                          <a:effectLst/>
                          <a:latin typeface="Calibri" panose="020F0502020204030204" pitchFamily="34" charset="0"/>
                          <a:cs typeface="Calibri" panose="020F0502020204030204" pitchFamily="34" charset="0"/>
                        </a:rPr>
                        <a:t>(MPa-s)</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3919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1400" b="1" dirty="0">
                          <a:solidFill>
                            <a:schemeClr val="bg1"/>
                          </a:solidFill>
                          <a:effectLst/>
                          <a:latin typeface="Calibri" panose="020F0502020204030204" pitchFamily="34" charset="0"/>
                          <a:cs typeface="Calibri" panose="020F0502020204030204" pitchFamily="34" charset="0"/>
                        </a:rPr>
                        <a:t>V0</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solidFill>
                      <a:schemeClr val="accent3"/>
                    </a:solidFill>
                  </a:tcPr>
                </a:tc>
                <a:tc>
                  <a:txBody>
                    <a:bodyPr/>
                    <a:lstStyle/>
                    <a:p>
                      <a:pPr algn="ctr">
                        <a:lnSpc>
                          <a:spcPct val="115000"/>
                        </a:lnSpc>
                        <a:spcAft>
                          <a:spcPts val="0"/>
                        </a:spcAft>
                      </a:pPr>
                      <a:r>
                        <a:rPr lang="en-IN" sz="1400" b="1" dirty="0">
                          <a:solidFill>
                            <a:schemeClr val="bg1"/>
                          </a:solidFill>
                          <a:effectLst/>
                          <a:latin typeface="Calibri" panose="020F0502020204030204" pitchFamily="34" charset="0"/>
                          <a:cs typeface="Calibri" panose="020F0502020204030204" pitchFamily="34" charset="0"/>
                        </a:rPr>
                        <a:t>V5</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solidFill>
                      <a:schemeClr val="accent3"/>
                    </a:solidFill>
                  </a:tcPr>
                </a:tc>
                <a:tc vMerge="1">
                  <a:txBody>
                    <a:bodyPr/>
                    <a:lstStyle/>
                    <a:p>
                      <a:endParaRPr lang="en-IN"/>
                    </a:p>
                  </a:txBody>
                  <a:tcPr/>
                </a:tc>
                <a:tc vMerge="1">
                  <a:txBody>
                    <a:bodyPr/>
                    <a:lstStyle/>
                    <a:p>
                      <a:endParaRPr lang="en-IN"/>
                    </a:p>
                  </a:txBody>
                  <a:tcPr/>
                </a:tc>
                <a:tc vMerge="1">
                  <a:txBody>
                    <a:bodyPr/>
                    <a:lstStyle/>
                    <a:p>
                      <a:endParaRPr lang="en-IN"/>
                    </a:p>
                  </a:txBody>
                  <a:tcPr/>
                </a:tc>
              </a:tr>
              <a:tr h="262425">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S1</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rowSpan="3">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300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rowSpan="3">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170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0.38</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750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4.7</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8.0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8.0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4.0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8900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4.5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S2</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vMerge="1">
                  <a:txBody>
                    <a:bodyPr/>
                    <a:lstStyle/>
                    <a:p>
                      <a:endParaRPr lang="en-IN"/>
                    </a:p>
                  </a:txBody>
                  <a:tcPr/>
                </a:tc>
                <a:tc vMerge="1">
                  <a:txBody>
                    <a:bodyPr/>
                    <a:lstStyle/>
                    <a:p>
                      <a:endParaRPr lang="en-IN"/>
                    </a:p>
                  </a:txBody>
                  <a:tcPr/>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0.40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770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3.8</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8.5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8.9</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3.0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6000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8.1</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S3</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vMerge="1">
                  <a:txBody>
                    <a:bodyPr/>
                    <a:lstStyle/>
                    <a:p>
                      <a:endParaRPr lang="en-IN"/>
                    </a:p>
                  </a:txBody>
                  <a:tcPr/>
                </a:tc>
                <a:tc vMerge="1">
                  <a:txBody>
                    <a:bodyPr/>
                    <a:lstStyle/>
                    <a:p>
                      <a:endParaRPr lang="en-IN"/>
                    </a:p>
                  </a:txBody>
                  <a:tcPr/>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0.42</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850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3.5</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10.0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10.8</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5.0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3600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3.5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S4</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rowSpan="3">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300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rowSpan="3">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190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0.38</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720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2.0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5.0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5.0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10.0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12200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3.6</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S5</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vMerge="1">
                  <a:txBody>
                    <a:bodyPr/>
                    <a:lstStyle/>
                    <a:p>
                      <a:endParaRPr lang="en-IN"/>
                    </a:p>
                  </a:txBody>
                  <a:tcPr/>
                </a:tc>
                <a:tc vMerge="1">
                  <a:txBody>
                    <a:bodyPr/>
                    <a:lstStyle/>
                    <a:p>
                      <a:endParaRPr lang="en-IN"/>
                    </a:p>
                  </a:txBody>
                  <a:tcPr/>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0.40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730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2.2</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5.2</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5.5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3.0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8200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14.6</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S6</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vMerge="1">
                  <a:txBody>
                    <a:bodyPr/>
                    <a:lstStyle/>
                    <a:p>
                      <a:endParaRPr lang="en-IN"/>
                    </a:p>
                  </a:txBody>
                  <a:tcPr/>
                </a:tc>
                <a:tc vMerge="1">
                  <a:txBody>
                    <a:bodyPr/>
                    <a:lstStyle/>
                    <a:p>
                      <a:endParaRPr lang="en-IN"/>
                    </a:p>
                  </a:txBody>
                  <a:tcPr/>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0.42</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750</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2.5</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5.5</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6.0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10.0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6600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20.7</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S7</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rowSpan="3">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450</a:t>
                      </a:r>
                      <a:endParaRPr lang="en-IN" sz="1200">
                        <a:effectLst/>
                        <a:latin typeface="Calibri" panose="020F0502020204030204" pitchFamily="34" charset="0"/>
                        <a:cs typeface="Calibri" panose="020F0502020204030204" pitchFamily="34" charset="0"/>
                      </a:endParaRPr>
                    </a:p>
                    <a:p>
                      <a:pPr>
                        <a:spcAft>
                          <a:spcPts val="0"/>
                        </a:spcAft>
                      </a:pPr>
                      <a:r>
                        <a:rPr lang="en-IN" sz="1200">
                          <a:effectLst/>
                          <a:latin typeface="Calibri" panose="020F0502020204030204" pitchFamily="34" charset="0"/>
                          <a:cs typeface="Calibri" panose="020F0502020204030204" pitchFamily="34" charset="0"/>
                        </a:rPr>
                        <a:t> </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rowSpan="3">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170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0.38</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690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dirty="0">
                          <a:effectLst/>
                          <a:latin typeface="Calibri" panose="020F0502020204030204" pitchFamily="34" charset="0"/>
                          <a:cs typeface="Calibri" panose="020F0502020204030204" pitchFamily="34" charset="0"/>
                        </a:rPr>
                        <a:t>3.2</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8.0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8.5</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0.0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6700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9.0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S8</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vMerge="1">
                  <a:txBody>
                    <a:bodyPr/>
                    <a:lstStyle/>
                    <a:p>
                      <a:endParaRPr lang="en-IN"/>
                    </a:p>
                  </a:txBody>
                  <a:tcPr/>
                </a:tc>
                <a:tc vMerge="1">
                  <a:txBody>
                    <a:bodyPr/>
                    <a:lstStyle/>
                    <a:p>
                      <a:endParaRPr lang="en-IN"/>
                    </a:p>
                  </a:txBody>
                  <a:tcPr/>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0.40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800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3.0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8.0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9.0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0.0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4300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6.3</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S9</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vMerge="1">
                  <a:txBody>
                    <a:bodyPr/>
                    <a:lstStyle/>
                    <a:p>
                      <a:endParaRPr lang="en-IN"/>
                    </a:p>
                  </a:txBody>
                  <a:tcPr/>
                </a:tc>
                <a:tc vMerge="1">
                  <a:txBody>
                    <a:bodyPr/>
                    <a:lstStyle/>
                    <a:p>
                      <a:endParaRPr lang="en-IN"/>
                    </a:p>
                  </a:txBody>
                  <a:tcPr/>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0.42</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850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2.8</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8.5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10.0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5.0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3300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6.0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S10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rowSpan="3">
                  <a:txBody>
                    <a:bodyPr/>
                    <a:lstStyle/>
                    <a:p>
                      <a:pPr algn="ctr">
                        <a:spcAft>
                          <a:spcPts val="0"/>
                        </a:spcAft>
                      </a:pPr>
                      <a:r>
                        <a:rPr lang="en-IN" sz="1200">
                          <a:effectLst/>
                          <a:latin typeface="Calibri" panose="020F0502020204030204" pitchFamily="34" charset="0"/>
                          <a:cs typeface="Calibri" panose="020F0502020204030204" pitchFamily="34" charset="0"/>
                        </a:rPr>
                        <a:t>450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rowSpan="3">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190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0.38</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680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2.7</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7.0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7.2</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5.0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26900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3.6</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S11</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vMerge="1">
                  <a:txBody>
                    <a:bodyPr/>
                    <a:lstStyle/>
                    <a:p>
                      <a:endParaRPr lang="en-IN"/>
                    </a:p>
                  </a:txBody>
                  <a:tcPr/>
                </a:tc>
                <a:tc vMerge="1">
                  <a:txBody>
                    <a:bodyPr/>
                    <a:lstStyle/>
                    <a:p>
                      <a:endParaRPr lang="en-IN"/>
                    </a:p>
                  </a:txBody>
                  <a:tcPr/>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0.40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700</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2.3</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7.4</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7.8</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5.0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13300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6.3</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r h="262425">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S12</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vMerge="1">
                  <a:txBody>
                    <a:bodyPr/>
                    <a:lstStyle/>
                    <a:p>
                      <a:endParaRPr lang="en-IN"/>
                    </a:p>
                  </a:txBody>
                  <a:tcPr/>
                </a:tc>
                <a:tc vMerge="1">
                  <a:txBody>
                    <a:bodyPr/>
                    <a:lstStyle/>
                    <a:p>
                      <a:endParaRPr lang="en-IN"/>
                    </a:p>
                  </a:txBody>
                  <a:tcPr/>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0.42</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725</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hangingPunct="0">
                        <a:lnSpc>
                          <a:spcPct val="115000"/>
                        </a:lnSpc>
                        <a:spcAft>
                          <a:spcPts val="0"/>
                        </a:spcAft>
                      </a:pPr>
                      <a:r>
                        <a:rPr lang="en-US" sz="1200">
                          <a:effectLst/>
                          <a:latin typeface="Calibri" panose="020F0502020204030204" pitchFamily="34" charset="0"/>
                          <a:cs typeface="Calibri" panose="020F0502020204030204" pitchFamily="34" charset="0"/>
                        </a:rPr>
                        <a:t>2.4</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8.5</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8.8</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a:effectLst/>
                          <a:latin typeface="Calibri" panose="020F0502020204030204" pitchFamily="34" charset="0"/>
                          <a:cs typeface="Calibri" panose="020F0502020204030204" pitchFamily="34" charset="0"/>
                        </a:rPr>
                        <a:t>5.0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8700</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c>
                  <a:txBody>
                    <a:bodyPr/>
                    <a:lstStyle/>
                    <a:p>
                      <a:pPr algn="ctr">
                        <a:lnSpc>
                          <a:spcPct val="115000"/>
                        </a:lnSpc>
                        <a:spcAft>
                          <a:spcPts val="0"/>
                        </a:spcAft>
                      </a:pPr>
                      <a:r>
                        <a:rPr lang="en-IN" sz="1200" dirty="0">
                          <a:effectLst/>
                          <a:latin typeface="Calibri" panose="020F0502020204030204" pitchFamily="34" charset="0"/>
                          <a:cs typeface="Calibri" panose="020F0502020204030204" pitchFamily="34" charset="0"/>
                        </a:rPr>
                        <a:t>14.4</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7807" marR="67807" marT="0" marB="0"/>
                </a:tc>
              </a:tr>
            </a:tbl>
          </a:graphicData>
        </a:graphic>
      </p:graphicFrame>
      <p:sp>
        <p:nvSpPr>
          <p:cNvPr id="11" name="Rectangle 10"/>
          <p:cNvSpPr/>
          <p:nvPr/>
        </p:nvSpPr>
        <p:spPr>
          <a:xfrm>
            <a:off x="463562" y="4595056"/>
            <a:ext cx="8711871" cy="2262944"/>
          </a:xfrm>
          <a:prstGeom prst="rect">
            <a:avLst/>
          </a:prstGeom>
        </p:spPr>
        <p:txBody>
          <a:bodyPr wrap="square">
            <a:spAutoFit/>
          </a:bodyPr>
          <a:lstStyle/>
          <a:p>
            <a:pPr marL="285750" indent="-285750">
              <a:buFont typeface="Wingdings" panose="05000000000000000000" pitchFamily="2" charset="2"/>
              <a:buChar char="Ø"/>
            </a:pPr>
            <a:r>
              <a:rPr lang="en-GB" sz="2000" dirty="0" smtClean="0">
                <a:latin typeface="Calibri" panose="020F0502020204030204" pitchFamily="34" charset="0"/>
                <a:cs typeface="Calibri" panose="020F0502020204030204" pitchFamily="34" charset="0"/>
              </a:rPr>
              <a:t>Constant Vp, water </a:t>
            </a:r>
            <a:r>
              <a:rPr lang="en-GB" sz="2000" dirty="0">
                <a:latin typeface="Calibri" panose="020F0502020204030204" pitchFamily="34" charset="0"/>
                <a:cs typeface="Calibri" panose="020F0502020204030204" pitchFamily="34" charset="0"/>
              </a:rPr>
              <a:t>content, </a:t>
            </a:r>
            <a:r>
              <a:rPr lang="en-GB" sz="2000" dirty="0" smtClean="0">
                <a:latin typeface="Calibri" panose="020F0502020204030204" pitchFamily="34" charset="0"/>
                <a:cs typeface="Calibri" panose="020F0502020204030204" pitchFamily="34" charset="0"/>
              </a:rPr>
              <a:t>with </a:t>
            </a:r>
            <a:r>
              <a:rPr lang="en-GB" sz="2000" dirty="0">
                <a:latin typeface="Calibri" panose="020F0502020204030204" pitchFamily="34" charset="0"/>
                <a:cs typeface="Calibri" panose="020F0502020204030204" pitchFamily="34" charset="0"/>
              </a:rPr>
              <a:t>higher cement content yield stress </a:t>
            </a:r>
            <a:r>
              <a:rPr lang="en-GB" sz="2000" dirty="0" smtClean="0">
                <a:latin typeface="Calibri" panose="020F0502020204030204" pitchFamily="34" charset="0"/>
                <a:cs typeface="Calibri" panose="020F0502020204030204" pitchFamily="34" charset="0"/>
              </a:rPr>
              <a:t>decreases.</a:t>
            </a:r>
          </a:p>
          <a:p>
            <a:pPr marL="285750" indent="-285750">
              <a:buFont typeface="Wingdings" panose="05000000000000000000" pitchFamily="2" charset="2"/>
              <a:buChar char="Ø"/>
            </a:pPr>
            <a:r>
              <a:rPr lang="en-GB" sz="2000" dirty="0" smtClean="0">
                <a:latin typeface="Calibri" panose="020F0502020204030204" pitchFamily="34" charset="0"/>
                <a:cs typeface="Calibri" panose="020F0502020204030204" pitchFamily="34" charset="0"/>
              </a:rPr>
              <a:t>Higher Vp the yield stress is reduced due to better coating of the aggregate particles and due to reduction in inter-particle friction.</a:t>
            </a:r>
          </a:p>
          <a:p>
            <a:pPr marL="285750" indent="-285750">
              <a:buFont typeface="Wingdings" panose="05000000000000000000" pitchFamily="2" charset="2"/>
              <a:buChar char="Ø"/>
            </a:pPr>
            <a:r>
              <a:rPr lang="en-GB" sz="2000" dirty="0" smtClean="0">
                <a:latin typeface="Calibri" panose="020F0502020204030204" pitchFamily="34" charset="0"/>
                <a:cs typeface="Calibri" panose="020F0502020204030204" pitchFamily="34" charset="0"/>
              </a:rPr>
              <a:t>Good correlation between slump flow and yield stress.</a:t>
            </a:r>
          </a:p>
          <a:p>
            <a:r>
              <a:rPr lang="en-GB" sz="2000" dirty="0" smtClean="0">
                <a:latin typeface="Calibri" panose="020F0502020204030204" pitchFamily="34" charset="0"/>
                <a:cs typeface="Calibri" panose="020F0502020204030204" pitchFamily="34" charset="0"/>
              </a:rPr>
              <a:t>      As the yield stress decreasing with increasing slump flow and vice versa.</a:t>
            </a:r>
          </a:p>
          <a:p>
            <a:pPr marL="285750" indent="-285750">
              <a:buFont typeface="Wingdings" panose="05000000000000000000" pitchFamily="2" charset="2"/>
              <a:buChar char="Ø"/>
            </a:pPr>
            <a:r>
              <a:rPr lang="en-GB" sz="2000" dirty="0" smtClean="0">
                <a:latin typeface="Calibri" panose="020F0502020204030204" pitchFamily="34" charset="0"/>
                <a:cs typeface="Calibri" panose="020F0502020204030204" pitchFamily="34" charset="0"/>
              </a:rPr>
              <a:t>Generally observe the correlation between slump and plastic viscosity to be average.</a:t>
            </a:r>
            <a:endParaRPr lang="en-US" dirty="0" smtClean="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0006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4EB16-5C96-403F-BFFE-8C40709B382B}" type="datetime1">
              <a:rPr lang="en-US" sz="800" b="1" smtClean="0">
                <a:solidFill>
                  <a:schemeClr val="tx1"/>
                </a:solidFill>
                <a:latin typeface="Calibri" panose="020F0502020204030204" pitchFamily="34" charset="0"/>
                <a:cs typeface="Calibri" panose="020F0502020204030204" pitchFamily="34" charset="0"/>
              </a:rPr>
              <a:t>9/19/2018</a:t>
            </a:fld>
            <a:endParaRPr lang="en-US" b="1"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GB" sz="1000" b="1" dirty="0"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0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12</a:t>
            </a:fld>
            <a:endParaRPr lang="en-US" sz="2000" b="1" dirty="0">
              <a:solidFill>
                <a:schemeClr val="tx1"/>
              </a:solidFill>
              <a:latin typeface="Calibri" panose="020F0502020204030204" pitchFamily="34" charset="0"/>
              <a:cs typeface="Calibri" panose="020F0502020204030204" pitchFamily="34" charset="0"/>
            </a:endParaRPr>
          </a:p>
        </p:txBody>
      </p:sp>
      <p:sp>
        <p:nvSpPr>
          <p:cNvPr id="7" name="Title 1"/>
          <p:cNvSpPr>
            <a:spLocks noGrp="1"/>
          </p:cNvSpPr>
          <p:nvPr>
            <p:ph type="title"/>
          </p:nvPr>
        </p:nvSpPr>
        <p:spPr>
          <a:xfrm>
            <a:off x="424131" y="320884"/>
            <a:ext cx="8641242" cy="427511"/>
          </a:xfrm>
        </p:spPr>
        <p:txBody>
          <a:bodyPr>
            <a:noAutofit/>
          </a:bodyPr>
          <a:lstStyle/>
          <a:p>
            <a:r>
              <a:rPr lang="en-GB" sz="3200" dirty="0" smtClean="0">
                <a:solidFill>
                  <a:srgbClr val="0070C0"/>
                </a:solidFill>
                <a:latin typeface="Calibri" panose="020F0502020204030204" pitchFamily="34" charset="0"/>
                <a:cs typeface="Calibri" panose="020F0502020204030204" pitchFamily="34" charset="0"/>
              </a:rPr>
              <a:t>Concluding Remarks</a:t>
            </a:r>
            <a:endParaRPr lang="en-GB" sz="3200" dirty="0">
              <a:solidFill>
                <a:srgbClr val="0070C0"/>
              </a:solidFill>
              <a:latin typeface="Calibri" panose="020F0502020204030204" pitchFamily="34" charset="0"/>
              <a:cs typeface="Calibri" panose="020F0502020204030204" pitchFamily="34" charset="0"/>
            </a:endParaRPr>
          </a:p>
        </p:txBody>
      </p:sp>
      <p:sp>
        <p:nvSpPr>
          <p:cNvPr id="13" name="Rectangle 12"/>
          <p:cNvSpPr/>
          <p:nvPr/>
        </p:nvSpPr>
        <p:spPr>
          <a:xfrm>
            <a:off x="303602" y="979439"/>
            <a:ext cx="8070378" cy="2308324"/>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The results of this experimental study have shown the effective use of </a:t>
            </a:r>
            <a:r>
              <a:rPr lang="en-US" i="1" dirty="0">
                <a:latin typeface="Calibri" panose="020F0502020204030204" pitchFamily="34" charset="0"/>
                <a:ea typeface="Calibri" panose="020F0502020204030204" pitchFamily="34" charset="0"/>
                <a:cs typeface="Calibri" panose="020F0502020204030204" pitchFamily="34" charset="0"/>
              </a:rPr>
              <a:t>new</a:t>
            </a:r>
            <a:r>
              <a:rPr lang="en-US" dirty="0">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concrete shear box</a:t>
            </a:r>
            <a:r>
              <a:rPr lang="en-US" dirty="0">
                <a:latin typeface="Calibri" panose="020F0502020204030204" pitchFamily="34" charset="0"/>
                <a:ea typeface="Calibri" panose="020F0502020204030204" pitchFamily="34" charset="0"/>
                <a:cs typeface="Calibri" panose="020F0502020204030204" pitchFamily="34" charset="0"/>
              </a:rPr>
              <a:t> in determining the rheological properties of fresh concrete (SCC) and can be an effective additional tool. </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spcAft>
                <a:spcPts val="0"/>
              </a:spcAft>
              <a:buFont typeface="Wingdings" panose="05000000000000000000" pitchFamily="2" charset="2"/>
              <a:buChar char="Ø"/>
            </a:pPr>
            <a:r>
              <a:rPr lang="en-US" dirty="0" smtClean="0">
                <a:latin typeface="Calibri" panose="020F0502020204030204" pitchFamily="34" charset="0"/>
                <a:ea typeface="Calibri" panose="020F0502020204030204" pitchFamily="34" charset="0"/>
                <a:cs typeface="Calibri" panose="020F0502020204030204" pitchFamily="34" charset="0"/>
              </a:rPr>
              <a:t>The </a:t>
            </a:r>
            <a:r>
              <a:rPr lang="en-US" dirty="0">
                <a:latin typeface="Calibri" panose="020F0502020204030204" pitchFamily="34" charset="0"/>
                <a:ea typeface="Calibri" panose="020F0502020204030204" pitchFamily="34" charset="0"/>
                <a:cs typeface="Calibri" panose="020F0502020204030204" pitchFamily="34" charset="0"/>
              </a:rPr>
              <a:t>test is unique with consistent results and the values are obtained with normal stress and displacement rate at </a:t>
            </a:r>
            <a:r>
              <a:rPr lang="en-US" i="1" dirty="0">
                <a:latin typeface="Calibri" panose="020F0502020204030204" pitchFamily="34" charset="0"/>
                <a:ea typeface="Calibri" panose="020F0502020204030204" pitchFamily="34" charset="0"/>
                <a:cs typeface="Calibri" panose="020F0502020204030204" pitchFamily="34" charset="0"/>
              </a:rPr>
              <a:t>‘zero’</a:t>
            </a:r>
            <a:r>
              <a:rPr lang="en-US" dirty="0">
                <a:latin typeface="Calibri" panose="020F0502020204030204" pitchFamily="34" charset="0"/>
                <a:ea typeface="Calibri" panose="020F0502020204030204" pitchFamily="34" charset="0"/>
                <a:cs typeface="Calibri" panose="020F0502020204030204" pitchFamily="34" charset="0"/>
              </a:rPr>
              <a:t> values. </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spcAft>
                <a:spcPts val="0"/>
              </a:spcAft>
              <a:buFont typeface="Wingdings" panose="05000000000000000000" pitchFamily="2" charset="2"/>
              <a:buChar char="Ø"/>
            </a:pPr>
            <a:r>
              <a:rPr lang="en-US" dirty="0" smtClean="0">
                <a:latin typeface="Calibri" panose="020F0502020204030204" pitchFamily="34" charset="0"/>
                <a:ea typeface="Calibri" panose="020F0502020204030204" pitchFamily="34" charset="0"/>
                <a:cs typeface="Calibri" panose="020F0502020204030204" pitchFamily="34" charset="0"/>
              </a:rPr>
              <a:t>The </a:t>
            </a:r>
            <a:r>
              <a:rPr lang="en-US" dirty="0">
                <a:latin typeface="Calibri" panose="020F0502020204030204" pitchFamily="34" charset="0"/>
                <a:ea typeface="Calibri" panose="020F0502020204030204" pitchFamily="34" charset="0"/>
                <a:cs typeface="Calibri" panose="020F0502020204030204" pitchFamily="34" charset="0"/>
              </a:rPr>
              <a:t>Bingham parameters obtained through these studies were termed as </a:t>
            </a:r>
            <a:r>
              <a:rPr lang="en-US" i="1" dirty="0">
                <a:latin typeface="Calibri" panose="020F0502020204030204" pitchFamily="34" charset="0"/>
                <a:ea typeface="Calibri" panose="020F0502020204030204" pitchFamily="34" charset="0"/>
                <a:cs typeface="Calibri" panose="020F0502020204030204" pitchFamily="34" charset="0"/>
              </a:rPr>
              <a:t>‘relative yield stress’</a:t>
            </a:r>
            <a:r>
              <a:rPr lang="en-US" dirty="0">
                <a:latin typeface="Calibri" panose="020F0502020204030204" pitchFamily="34" charset="0"/>
                <a:ea typeface="Calibri" panose="020F0502020204030204" pitchFamily="34" charset="0"/>
                <a:cs typeface="Calibri" panose="020F0502020204030204" pitchFamily="34" charset="0"/>
              </a:rPr>
              <a:t> and </a:t>
            </a:r>
            <a:r>
              <a:rPr lang="en-US" i="1" dirty="0">
                <a:latin typeface="Calibri" panose="020F0502020204030204" pitchFamily="34" charset="0"/>
                <a:ea typeface="Calibri" panose="020F0502020204030204" pitchFamily="34" charset="0"/>
                <a:cs typeface="Calibri" panose="020F0502020204030204" pitchFamily="34" charset="0"/>
              </a:rPr>
              <a:t>‘relative plastic viscosity’</a:t>
            </a:r>
            <a:r>
              <a:rPr lang="en-US" dirty="0">
                <a:latin typeface="Calibri" panose="020F0502020204030204" pitchFamily="34" charset="0"/>
                <a:ea typeface="Calibri" panose="020F0502020204030204" pitchFamily="34" charset="0"/>
                <a:cs typeface="Calibri" panose="020F0502020204030204" pitchFamily="34" charset="0"/>
              </a:rPr>
              <a:t>; partly due to higher than those reported in the literature as determined by rheometers with high shear rate.</a:t>
            </a:r>
            <a:endParaRPr lang="en-IN"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3413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4EB16-5C96-403F-BFFE-8C40709B382B}" type="datetime1">
              <a:rPr lang="en-US" sz="800" b="1" smtClean="0">
                <a:solidFill>
                  <a:schemeClr val="tx1"/>
                </a:solidFill>
                <a:latin typeface="Calibri" panose="020F0502020204030204" pitchFamily="34" charset="0"/>
                <a:cs typeface="Calibri" panose="020F0502020204030204" pitchFamily="34" charset="0"/>
              </a:rPr>
              <a:t>9/19/2018</a:t>
            </a:fld>
            <a:endParaRPr lang="en-US" b="1"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GB" sz="1000" b="1" dirty="0"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0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13</a:t>
            </a:fld>
            <a:endParaRPr lang="en-US" sz="2000" b="1" dirty="0">
              <a:solidFill>
                <a:schemeClr val="tx1"/>
              </a:solidFill>
              <a:latin typeface="Calibri" panose="020F0502020204030204" pitchFamily="34" charset="0"/>
              <a:cs typeface="Calibri" panose="020F0502020204030204" pitchFamily="34" charset="0"/>
            </a:endParaRPr>
          </a:p>
        </p:txBody>
      </p:sp>
      <p:sp>
        <p:nvSpPr>
          <p:cNvPr id="8" name="Rectangle 7"/>
          <p:cNvSpPr/>
          <p:nvPr/>
        </p:nvSpPr>
        <p:spPr>
          <a:xfrm>
            <a:off x="428729" y="94156"/>
            <a:ext cx="2052101" cy="535531"/>
          </a:xfrm>
          <a:prstGeom prst="rect">
            <a:avLst/>
          </a:prstGeom>
        </p:spPr>
        <p:txBody>
          <a:bodyPr wrap="none">
            <a:spAutoFit/>
          </a:bodyPr>
          <a:lstStyle/>
          <a:p>
            <a:pPr algn="ctr">
              <a:lnSpc>
                <a:spcPct val="90000"/>
              </a:lnSpc>
            </a:pPr>
            <a:r>
              <a:rPr lang="en-US" sz="3200" b="1" dirty="0" smtClean="0">
                <a:solidFill>
                  <a:srgbClr val="0070C0"/>
                </a:solidFill>
                <a:latin typeface="Calibri" panose="020F0502020204030204" pitchFamily="34" charset="0"/>
                <a:cs typeface="Calibri" panose="020F0502020204030204" pitchFamily="34" charset="0"/>
              </a:rPr>
              <a:t>References</a:t>
            </a:r>
            <a:endParaRPr lang="en-US" sz="3200" b="1" dirty="0">
              <a:solidFill>
                <a:srgbClr val="0070C0"/>
              </a:solidFill>
              <a:latin typeface="Calibri" panose="020F0502020204030204" pitchFamily="34" charset="0"/>
              <a:cs typeface="Calibri" panose="020F0502020204030204" pitchFamily="34" charset="0"/>
            </a:endParaRPr>
          </a:p>
        </p:txBody>
      </p:sp>
      <p:sp>
        <p:nvSpPr>
          <p:cNvPr id="14" name="Rectangle 13"/>
          <p:cNvSpPr/>
          <p:nvPr/>
        </p:nvSpPr>
        <p:spPr>
          <a:xfrm>
            <a:off x="377215" y="629687"/>
            <a:ext cx="8555030" cy="5478423"/>
          </a:xfrm>
          <a:prstGeom prst="rect">
            <a:avLst/>
          </a:prstGeom>
        </p:spPr>
        <p:txBody>
          <a:bodyPr wrap="square">
            <a:spAutoFit/>
          </a:bodyPr>
          <a:lstStyle/>
          <a:p>
            <a:pPr marL="342900" indent="-342900">
              <a:buClrTx/>
              <a:buFont typeface="+mj-lt"/>
              <a:buAutoNum type="arabicPeriod"/>
            </a:pPr>
            <a:r>
              <a:rPr lang="en-US" sz="1400" dirty="0">
                <a:latin typeface="Calibri" panose="020F0502020204030204" pitchFamily="34" charset="0"/>
                <a:cs typeface="Calibri" panose="020F0502020204030204" pitchFamily="34" charset="0"/>
              </a:rPr>
              <a:t>Koehler and Fowler, Summary of Concrete Workability Test Methods, International Centre for Aggregate Research, ICAR-Report-105, 2003.</a:t>
            </a:r>
          </a:p>
          <a:p>
            <a:pPr marL="342900" indent="-342900">
              <a:buClrTx/>
              <a:buFont typeface="+mj-lt"/>
              <a:buAutoNum type="arabicPeriod"/>
            </a:pPr>
            <a:r>
              <a:rPr lang="en-US" sz="1400" dirty="0">
                <a:latin typeface="Calibri" panose="020F0502020204030204" pitchFamily="34" charset="0"/>
                <a:cs typeface="Calibri" panose="020F0502020204030204" pitchFamily="34" charset="0"/>
              </a:rPr>
              <a:t>American Concrete Institute Code ACI: 238-1R.08 on Report on Measurements of Workability and Rheology of Fresh Concrete, 2008.</a:t>
            </a:r>
          </a:p>
          <a:p>
            <a:pPr marL="342900" indent="-342900">
              <a:buFont typeface="+mj-lt"/>
              <a:buAutoNum type="arabicPeriod"/>
            </a:pPr>
            <a:r>
              <a:rPr lang="en-US" sz="1400" dirty="0" err="1">
                <a:latin typeface="Calibri" panose="020F0502020204030204" pitchFamily="34" charset="0"/>
                <a:cs typeface="Calibri" panose="020F0502020204030204" pitchFamily="34" charset="0"/>
              </a:rPr>
              <a:t>F.de.Larrard</a:t>
            </a:r>
            <a:r>
              <a:rPr lang="en-US" sz="1400" dirty="0">
                <a:latin typeface="Calibri" panose="020F0502020204030204" pitchFamily="34" charset="0"/>
                <a:cs typeface="Calibri" panose="020F0502020204030204" pitchFamily="34" charset="0"/>
              </a:rPr>
              <a:t>, Why Rheology Matters, Magazine of Concrete International, August, pp.79-81, 1999.</a:t>
            </a:r>
          </a:p>
          <a:p>
            <a:pPr marL="342900" indent="-342900">
              <a:buFont typeface="+mj-lt"/>
              <a:buAutoNum type="arabicPeriod"/>
            </a:pPr>
            <a:r>
              <a:rPr lang="en-US" sz="1400" dirty="0">
                <a:latin typeface="Calibri" panose="020F0502020204030204" pitchFamily="34" charset="0"/>
                <a:cs typeface="Calibri" panose="020F0502020204030204" pitchFamily="34" charset="0"/>
              </a:rPr>
              <a:t>Koehler and Fowler, Development of a Portable rheometer for fresh Portland cement concrete, ICAR Report 105-3F, 2004. </a:t>
            </a:r>
          </a:p>
          <a:p>
            <a:pPr marL="342900" indent="-342900">
              <a:buFont typeface="+mj-lt"/>
              <a:buAutoNum type="arabicPeriod"/>
            </a:pPr>
            <a:r>
              <a:rPr lang="en-US" sz="1400" dirty="0">
                <a:latin typeface="Calibri" panose="020F0502020204030204" pitchFamily="34" charset="0"/>
                <a:cs typeface="Calibri" panose="020F0502020204030204" pitchFamily="34" charset="0"/>
              </a:rPr>
              <a:t>Tattersall and Banfill, The Rheology of Fresh Concrete, Pitman Advanced Publishing, Boston, 1983.</a:t>
            </a:r>
          </a:p>
          <a:p>
            <a:pPr marL="342900" indent="-342900">
              <a:buFont typeface="+mj-lt"/>
              <a:buAutoNum type="arabicPeriod"/>
            </a:pPr>
            <a:r>
              <a:rPr lang="en-US" sz="1400" dirty="0">
                <a:latin typeface="Calibri" panose="020F0502020204030204" pitchFamily="34" charset="0"/>
                <a:cs typeface="Calibri" panose="020F0502020204030204" pitchFamily="34" charset="0"/>
              </a:rPr>
              <a:t>S. </a:t>
            </a:r>
            <a:r>
              <a:rPr lang="en-US" sz="1400" dirty="0" err="1">
                <a:latin typeface="Calibri" panose="020F0502020204030204" pitchFamily="34" charset="0"/>
                <a:cs typeface="Calibri" panose="020F0502020204030204" pitchFamily="34" charset="0"/>
              </a:rPr>
              <a:t>Girish</a:t>
            </a:r>
            <a:r>
              <a:rPr lang="en-US" sz="1400" dirty="0">
                <a:latin typeface="Calibri" panose="020F0502020204030204" pitchFamily="34" charset="0"/>
                <a:cs typeface="Calibri" panose="020F0502020204030204" pitchFamily="34" charset="0"/>
              </a:rPr>
              <a:t>, R. V. </a:t>
            </a:r>
            <a:r>
              <a:rPr lang="en-US" sz="1400" dirty="0" err="1">
                <a:latin typeface="Calibri" panose="020F0502020204030204" pitchFamily="34" charset="0"/>
                <a:cs typeface="Calibri" panose="020F0502020204030204" pitchFamily="34" charset="0"/>
              </a:rPr>
              <a:t>Ranganath</a:t>
            </a:r>
            <a:r>
              <a:rPr lang="en-US" sz="1400" dirty="0">
                <a:latin typeface="Calibri" panose="020F0502020204030204" pitchFamily="34" charset="0"/>
                <a:cs typeface="Calibri" panose="020F0502020204030204" pitchFamily="34" charset="0"/>
              </a:rPr>
              <a:t> and </a:t>
            </a:r>
            <a:r>
              <a:rPr lang="en-US" sz="1400" dirty="0" err="1">
                <a:latin typeface="Calibri" panose="020F0502020204030204" pitchFamily="34" charset="0"/>
                <a:cs typeface="Calibri" panose="020F0502020204030204" pitchFamily="34" charset="0"/>
              </a:rPr>
              <a:t>Jagadish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Vengala</a:t>
            </a:r>
            <a:r>
              <a:rPr lang="en-US" sz="1400" dirty="0">
                <a:latin typeface="Calibri" panose="020F0502020204030204" pitchFamily="34" charset="0"/>
                <a:cs typeface="Calibri" panose="020F0502020204030204" pitchFamily="34" charset="0"/>
              </a:rPr>
              <a:t>, Influence of powder and paste on flow properties of SCC, Construction and Building Materials, volume 24, issue 12, December, pp.2481–2488, 2010.</a:t>
            </a:r>
          </a:p>
          <a:p>
            <a:pPr marL="342900" indent="-342900">
              <a:buFont typeface="+mj-lt"/>
              <a:buAutoNum type="arabicPeriod"/>
            </a:pPr>
            <a:r>
              <a:rPr lang="en-US" sz="1400" dirty="0">
                <a:latin typeface="Calibri" panose="020F0502020204030204" pitchFamily="34" charset="0"/>
                <a:cs typeface="Calibri" panose="020F0502020204030204" pitchFamily="34" charset="0"/>
              </a:rPr>
              <a:t>EFNARC Guideline-2002 and 2005, Specification and Guidelines for Self-Compacting Concrete, UK, </a:t>
            </a:r>
            <a:r>
              <a:rPr lang="en-US" sz="1400" dirty="0">
                <a:latin typeface="Calibri" panose="020F0502020204030204" pitchFamily="34" charset="0"/>
                <a:cs typeface="Calibri" panose="020F0502020204030204" pitchFamily="34" charset="0"/>
                <a:hlinkClick r:id="rId2"/>
              </a:rPr>
              <a:t>http://www.efnarc.or</a:t>
            </a:r>
            <a:endParaRPr lang="en-US" sz="1400" dirty="0">
              <a:latin typeface="Calibri" panose="020F0502020204030204" pitchFamily="34" charset="0"/>
              <a:cs typeface="Calibri" panose="020F0502020204030204" pitchFamily="34" charset="0"/>
            </a:endParaRPr>
          </a:p>
          <a:p>
            <a:pPr marL="342900" indent="-342900">
              <a:buClrTx/>
              <a:buFont typeface="+mj-lt"/>
              <a:buAutoNum type="arabicPeriod"/>
            </a:pPr>
            <a:r>
              <a:rPr lang="en-US" sz="1400" dirty="0" err="1">
                <a:latin typeface="Calibri" panose="020F0502020204030204" pitchFamily="34" charset="0"/>
                <a:cs typeface="Calibri" panose="020F0502020204030204" pitchFamily="34" charset="0"/>
              </a:rPr>
              <a:t>Girish</a:t>
            </a:r>
            <a:r>
              <a:rPr lang="en-US" sz="1400" dirty="0">
                <a:latin typeface="Calibri" panose="020F0502020204030204" pitchFamily="34" charset="0"/>
                <a:cs typeface="Calibri" panose="020F0502020204030204" pitchFamily="34" charset="0"/>
              </a:rPr>
              <a:t>. S and Ajay. N, Importance of rheological properties of fresh concrete - A review, The Indian Concrete Journal, September, Vol. 91, Issue 9, pp. 09-17, 2017.</a:t>
            </a:r>
          </a:p>
          <a:p>
            <a:pPr marL="342900" indent="-342900">
              <a:buClrTx/>
              <a:buFont typeface="+mj-lt"/>
              <a:buAutoNum type="arabicPeriod"/>
            </a:pPr>
            <a:r>
              <a:rPr lang="en-US" sz="1400" dirty="0">
                <a:latin typeface="Calibri" panose="020F0502020204030204" pitchFamily="34" charset="0"/>
                <a:cs typeface="Calibri" panose="020F0502020204030204" pitchFamily="34" charset="0"/>
              </a:rPr>
              <a:t>S. </a:t>
            </a:r>
            <a:r>
              <a:rPr lang="en-US" sz="1400" dirty="0" err="1">
                <a:latin typeface="Calibri" panose="020F0502020204030204" pitchFamily="34" charset="0"/>
                <a:cs typeface="Calibri" panose="020F0502020204030204" pitchFamily="34" charset="0"/>
              </a:rPr>
              <a:t>Girish</a:t>
            </a:r>
            <a:r>
              <a:rPr lang="en-US" sz="1400" dirty="0">
                <a:latin typeface="Calibri" panose="020F0502020204030204" pitchFamily="34" charset="0"/>
                <a:cs typeface="Calibri" panose="020F0502020204030204" pitchFamily="34" charset="0"/>
              </a:rPr>
              <a:t>, Ajay. N, </a:t>
            </a:r>
            <a:r>
              <a:rPr lang="en-US" sz="1400" dirty="0" err="1">
                <a:latin typeface="Calibri" panose="020F0502020204030204" pitchFamily="34" charset="0"/>
                <a:cs typeface="Calibri" panose="020F0502020204030204" pitchFamily="34" charset="0"/>
              </a:rPr>
              <a:t>Girish</a:t>
            </a:r>
            <a:r>
              <a:rPr lang="en-US" sz="1400" dirty="0">
                <a:latin typeface="Calibri" panose="020F0502020204030204" pitchFamily="34" charset="0"/>
                <a:cs typeface="Calibri" panose="020F0502020204030204" pitchFamily="34" charset="0"/>
              </a:rPr>
              <a:t> Kumar S. and </a:t>
            </a:r>
            <a:r>
              <a:rPr lang="en-US" sz="1400" dirty="0" err="1">
                <a:latin typeface="Calibri" panose="020F0502020204030204" pitchFamily="34" charset="0"/>
                <a:cs typeface="Calibri" panose="020F0502020204030204" pitchFamily="34" charset="0"/>
              </a:rPr>
              <a:t>Hrushikesh</a:t>
            </a:r>
            <a:r>
              <a:rPr lang="en-US" sz="1400" dirty="0">
                <a:latin typeface="Calibri" panose="020F0502020204030204" pitchFamily="34" charset="0"/>
                <a:cs typeface="Calibri" panose="020F0502020204030204" pitchFamily="34" charset="0"/>
              </a:rPr>
              <a:t> M., A scientific approach to measure the workability of concrete using concrete shear box, The Indian Concrete Journal, March 2018, Vol. 92, Issue 3, pp. 24-35,2018.</a:t>
            </a:r>
          </a:p>
          <a:p>
            <a:pPr marL="342900" indent="-342900">
              <a:buClrTx/>
              <a:buFont typeface="+mj-lt"/>
              <a:buAutoNum type="arabicPeriod"/>
            </a:pPr>
            <a:r>
              <a:rPr lang="en-US" sz="1400" dirty="0">
                <a:latin typeface="Calibri" panose="020F0502020204030204" pitchFamily="34" charset="0"/>
                <a:cs typeface="Calibri" panose="020F0502020204030204" pitchFamily="34" charset="0"/>
              </a:rPr>
              <a:t>S.Girish and B.S. </a:t>
            </a:r>
            <a:r>
              <a:rPr lang="en-US" sz="1400" dirty="0" err="1">
                <a:latin typeface="Calibri" panose="020F0502020204030204" pitchFamily="34" charset="0"/>
                <a:cs typeface="Calibri" panose="020F0502020204030204" pitchFamily="34" charset="0"/>
              </a:rPr>
              <a:t>Santhosh</a:t>
            </a:r>
            <a:r>
              <a:rPr lang="en-US" sz="1400" dirty="0">
                <a:latin typeface="Calibri" panose="020F0502020204030204" pitchFamily="34" charset="0"/>
                <a:cs typeface="Calibri" panose="020F0502020204030204" pitchFamily="34" charset="0"/>
              </a:rPr>
              <a:t>, Concrete Shear Test: A new tool for determining rheological properties of fresh Portland cement concrete, Advance in Civil Engineering and Building Materials, pp.289-293, 2011.</a:t>
            </a:r>
          </a:p>
          <a:p>
            <a:pPr marL="342900" indent="-342900">
              <a:buClrTx/>
              <a:buFont typeface="+mj-lt"/>
              <a:buAutoNum type="arabicPeriod"/>
            </a:pPr>
            <a:r>
              <a:rPr lang="en-US" sz="1400" dirty="0">
                <a:latin typeface="Calibri" panose="020F0502020204030204" pitchFamily="34" charset="0"/>
                <a:cs typeface="Calibri" panose="020F0502020204030204" pitchFamily="34" charset="0"/>
              </a:rPr>
              <a:t>S. </a:t>
            </a:r>
            <a:r>
              <a:rPr lang="en-US" sz="1400" dirty="0" err="1">
                <a:latin typeface="Calibri" panose="020F0502020204030204" pitchFamily="34" charset="0"/>
                <a:cs typeface="Calibri" panose="020F0502020204030204" pitchFamily="34" charset="0"/>
              </a:rPr>
              <a:t>Girish</a:t>
            </a:r>
            <a:r>
              <a:rPr lang="en-US" sz="1400" dirty="0">
                <a:latin typeface="Calibri" panose="020F0502020204030204" pitchFamily="34" charset="0"/>
                <a:cs typeface="Calibri" panose="020F0502020204030204" pitchFamily="34" charset="0"/>
              </a:rPr>
              <a:t> and B. S. </a:t>
            </a:r>
            <a:r>
              <a:rPr lang="en-US" sz="1400" dirty="0" err="1">
                <a:latin typeface="Calibri" panose="020F0502020204030204" pitchFamily="34" charset="0"/>
                <a:cs typeface="Calibri" panose="020F0502020204030204" pitchFamily="34" charset="0"/>
              </a:rPr>
              <a:t>Santhosh</a:t>
            </a:r>
            <a:r>
              <a:rPr lang="en-US" sz="1400" dirty="0">
                <a:latin typeface="Calibri" panose="020F0502020204030204" pitchFamily="34" charset="0"/>
                <a:cs typeface="Calibri" panose="020F0502020204030204" pitchFamily="34" charset="0"/>
              </a:rPr>
              <a:t> , Determination of Bingham Parameters of Fresh Portland cement Concrete Using Concrete Shear Box, </a:t>
            </a:r>
            <a:r>
              <a:rPr lang="en-US" sz="1400" dirty="0" err="1">
                <a:latin typeface="Calibri" panose="020F0502020204030204" pitchFamily="34" charset="0"/>
                <a:cs typeface="Calibri" panose="020F0502020204030204" pitchFamily="34" charset="0"/>
              </a:rPr>
              <a:t>Bonfring</a:t>
            </a:r>
            <a:r>
              <a:rPr lang="en-US" sz="1400" dirty="0">
                <a:latin typeface="Calibri" panose="020F0502020204030204" pitchFamily="34" charset="0"/>
                <a:cs typeface="Calibri" panose="020F0502020204030204" pitchFamily="34" charset="0"/>
              </a:rPr>
              <a:t> International Journal of Industrial Engineering and Management Science, Vol. 02, No 04 SPL, December,pp.84-90, 2012.</a:t>
            </a:r>
          </a:p>
          <a:p>
            <a:pPr marL="342900" indent="-342900">
              <a:buClrTx/>
              <a:buFont typeface="+mj-lt"/>
              <a:buAutoNum type="arabicPeriod"/>
            </a:pPr>
            <a:r>
              <a:rPr lang="en-US" sz="1400" dirty="0">
                <a:latin typeface="Calibri" panose="020F0502020204030204" pitchFamily="34" charset="0"/>
                <a:cs typeface="Calibri" panose="020F0502020204030204" pitchFamily="34" charset="0"/>
              </a:rPr>
              <a:t>S. </a:t>
            </a:r>
            <a:r>
              <a:rPr lang="en-US" sz="1400" dirty="0" err="1">
                <a:latin typeface="Calibri" panose="020F0502020204030204" pitchFamily="34" charset="0"/>
                <a:cs typeface="Calibri" panose="020F0502020204030204" pitchFamily="34" charset="0"/>
              </a:rPr>
              <a:t>Girish</a:t>
            </a:r>
            <a:r>
              <a:rPr lang="en-US" sz="1400" dirty="0">
                <a:latin typeface="Calibri" panose="020F0502020204030204" pitchFamily="34" charset="0"/>
                <a:cs typeface="Calibri" panose="020F0502020204030204" pitchFamily="34" charset="0"/>
              </a:rPr>
              <a:t> and B.S. </a:t>
            </a:r>
            <a:r>
              <a:rPr lang="en-US" sz="1400" dirty="0" err="1">
                <a:latin typeface="Calibri" panose="020F0502020204030204" pitchFamily="34" charset="0"/>
                <a:cs typeface="Calibri" panose="020F0502020204030204" pitchFamily="34" charset="0"/>
              </a:rPr>
              <a:t>Santhosh</a:t>
            </a:r>
            <a:r>
              <a:rPr lang="en-US" sz="1400" dirty="0">
                <a:latin typeface="Calibri" panose="020F0502020204030204" pitchFamily="34" charset="0"/>
                <a:cs typeface="Calibri" panose="020F0502020204030204" pitchFamily="34" charset="0"/>
              </a:rPr>
              <a:t>, A Unique Procedure for Finding the Rheological Properties of Fresh Portland Cement Concrete using Concrete Shear Tests, 1st International RILEM Conference on Rheology and processing of construction materials and 7th International RILEM symposium on Self-Compacting Concrete, 2-4thSeptember,Paris, France, pp.365-372,2013</a:t>
            </a:r>
            <a:r>
              <a:rPr lang="en-US" sz="1400" dirty="0" smtClean="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525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6795" y="2052415"/>
            <a:ext cx="6477000" cy="193899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defTabSz="457207">
              <a:lnSpc>
                <a:spcPct val="150000"/>
              </a:lnSpc>
              <a:spcBef>
                <a:spcPts val="600"/>
              </a:spcBef>
              <a:buClr>
                <a:schemeClr val="accent1"/>
              </a:buClr>
              <a:buSzPct val="70000"/>
              <a:tabLst>
                <a:tab pos="457200" algn="l"/>
              </a:tabLst>
            </a:pPr>
            <a:r>
              <a:rPr lang="en-US" sz="8000" i="1" dirty="0">
                <a:ln w="0"/>
                <a:solidFill>
                  <a:srgbClr val="FFFF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19822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21000" b="-21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27642" y="990026"/>
            <a:ext cx="5295642" cy="5213468"/>
          </a:xfrm>
        </p:spPr>
        <p:txBody>
          <a:bodyPr>
            <a:normAutofit fontScale="92500" lnSpcReduction="10000"/>
          </a:bodyPr>
          <a:lstStyle/>
          <a:p>
            <a:pPr lvl="0">
              <a:buClrTx/>
              <a:buFont typeface="Wingdings" panose="05000000000000000000" pitchFamily="2" charset="2"/>
              <a:buChar char="Ø"/>
            </a:pPr>
            <a:r>
              <a:rPr lang="en-US" sz="2800" b="1" dirty="0">
                <a:solidFill>
                  <a:schemeClr val="tx1"/>
                </a:solidFill>
                <a:latin typeface="Calibri" panose="020F0502020204030204" pitchFamily="34" charset="0"/>
                <a:cs typeface="Calibri" panose="020F0502020204030204" pitchFamily="34" charset="0"/>
              </a:rPr>
              <a:t>Introduction </a:t>
            </a:r>
          </a:p>
          <a:p>
            <a:pPr lvl="1">
              <a:buClrTx/>
              <a:buFont typeface="Wingdings" panose="05000000000000000000" pitchFamily="2" charset="2"/>
              <a:buChar char="ü"/>
            </a:pPr>
            <a:r>
              <a:rPr lang="en-US" sz="1800" b="1" dirty="0">
                <a:solidFill>
                  <a:schemeClr val="tx1"/>
                </a:solidFill>
                <a:latin typeface="Calibri" panose="020F0502020204030204" pitchFamily="34" charset="0"/>
                <a:cs typeface="Calibri" panose="020F0502020204030204" pitchFamily="34" charset="0"/>
              </a:rPr>
              <a:t>Limitations of </a:t>
            </a:r>
            <a:r>
              <a:rPr lang="en-US" sz="1800" b="1" dirty="0" smtClean="0">
                <a:solidFill>
                  <a:schemeClr val="tx1"/>
                </a:solidFill>
                <a:latin typeface="Calibri" panose="020F0502020204030204" pitchFamily="34" charset="0"/>
                <a:cs typeface="Calibri" panose="020F0502020204030204" pitchFamily="34" charset="0"/>
              </a:rPr>
              <a:t>Slump Test</a:t>
            </a:r>
            <a:endParaRPr lang="en-US" sz="1800" b="1" dirty="0">
              <a:solidFill>
                <a:schemeClr val="tx1"/>
              </a:solidFill>
              <a:latin typeface="Calibri" panose="020F0502020204030204" pitchFamily="34" charset="0"/>
              <a:cs typeface="Calibri" panose="020F0502020204030204" pitchFamily="34" charset="0"/>
            </a:endParaRPr>
          </a:p>
          <a:p>
            <a:pPr lvl="1">
              <a:buClrTx/>
              <a:buFont typeface="Wingdings" panose="05000000000000000000" pitchFamily="2" charset="2"/>
              <a:buChar char="ü"/>
            </a:pPr>
            <a:r>
              <a:rPr lang="en-US" sz="1800" b="1" dirty="0" smtClean="0">
                <a:solidFill>
                  <a:schemeClr val="tx1"/>
                </a:solidFill>
                <a:latin typeface="Calibri" panose="020F0502020204030204" pitchFamily="34" charset="0"/>
                <a:cs typeface="Calibri" panose="020F0502020204030204" pitchFamily="34" charset="0"/>
              </a:rPr>
              <a:t>Need for Rheology </a:t>
            </a:r>
          </a:p>
          <a:p>
            <a:pPr lvl="1">
              <a:buClrTx/>
              <a:buFont typeface="Wingdings" panose="05000000000000000000" pitchFamily="2" charset="2"/>
              <a:buChar char="ü"/>
            </a:pPr>
            <a:r>
              <a:rPr lang="en-US" sz="1800" b="1" dirty="0" smtClean="0">
                <a:solidFill>
                  <a:schemeClr val="tx1"/>
                </a:solidFill>
                <a:latin typeface="Calibri" panose="020F0502020204030204" pitchFamily="34" charset="0"/>
                <a:cs typeface="Calibri" panose="020F0502020204030204" pitchFamily="34" charset="0"/>
              </a:rPr>
              <a:t>Concrete Rheology</a:t>
            </a:r>
            <a:endParaRPr lang="en-US" sz="1800" b="1" dirty="0">
              <a:solidFill>
                <a:schemeClr val="tx1"/>
              </a:solidFill>
              <a:latin typeface="Calibri" panose="020F0502020204030204" pitchFamily="34" charset="0"/>
              <a:cs typeface="Calibri" panose="020F0502020204030204" pitchFamily="34" charset="0"/>
            </a:endParaRPr>
          </a:p>
          <a:p>
            <a:pPr marL="167159" lvl="1" indent="0">
              <a:buClrTx/>
              <a:buNone/>
            </a:pPr>
            <a:endParaRPr lang="en-US" sz="1950" dirty="0">
              <a:solidFill>
                <a:schemeClr val="tx1"/>
              </a:solidFill>
              <a:latin typeface="Calibri" panose="020F0502020204030204" pitchFamily="34" charset="0"/>
              <a:cs typeface="Calibri" panose="020F0502020204030204" pitchFamily="34" charset="0"/>
            </a:endParaRPr>
          </a:p>
          <a:p>
            <a:pPr>
              <a:buClrTx/>
              <a:buFont typeface="Wingdings" panose="05000000000000000000" pitchFamily="2" charset="2"/>
              <a:buChar char="Ø"/>
            </a:pPr>
            <a:r>
              <a:rPr lang="en-US" sz="2800" b="1" dirty="0">
                <a:solidFill>
                  <a:schemeClr val="tx1"/>
                </a:solidFill>
                <a:latin typeface="Calibri" panose="020F0502020204030204" pitchFamily="34" charset="0"/>
                <a:cs typeface="Calibri" panose="020F0502020204030204" pitchFamily="34" charset="0"/>
              </a:rPr>
              <a:t>Experimental </a:t>
            </a:r>
            <a:r>
              <a:rPr lang="en-US" sz="2800" b="1" dirty="0" smtClean="0">
                <a:solidFill>
                  <a:schemeClr val="tx1"/>
                </a:solidFill>
                <a:latin typeface="Calibri" panose="020F0502020204030204" pitchFamily="34" charset="0"/>
                <a:cs typeface="Calibri" panose="020F0502020204030204" pitchFamily="34" charset="0"/>
              </a:rPr>
              <a:t>Work</a:t>
            </a:r>
            <a:endParaRPr lang="en-US" sz="2800" b="1" dirty="0">
              <a:solidFill>
                <a:schemeClr val="tx1"/>
              </a:solidFill>
              <a:latin typeface="Calibri" panose="020F0502020204030204" pitchFamily="34" charset="0"/>
              <a:cs typeface="Calibri" panose="020F0502020204030204" pitchFamily="34" charset="0"/>
            </a:endParaRPr>
          </a:p>
          <a:p>
            <a:pPr lvl="1">
              <a:buClrTx/>
              <a:buFont typeface="Wingdings" panose="05000000000000000000" pitchFamily="2" charset="2"/>
              <a:buChar char="ü"/>
            </a:pPr>
            <a:r>
              <a:rPr lang="en-US" sz="1800" b="1" dirty="0" smtClean="0">
                <a:solidFill>
                  <a:schemeClr val="tx1"/>
                </a:solidFill>
                <a:latin typeface="Calibri" panose="020F0502020204030204" pitchFamily="34" charset="0"/>
                <a:cs typeface="Calibri" panose="020F0502020204030204" pitchFamily="34" charset="0"/>
              </a:rPr>
              <a:t>Material Properties and  Details </a:t>
            </a:r>
            <a:r>
              <a:rPr lang="en-US" sz="1800" b="1" dirty="0">
                <a:solidFill>
                  <a:schemeClr val="tx1"/>
                </a:solidFill>
                <a:latin typeface="Calibri" panose="020F0502020204030204" pitchFamily="34" charset="0"/>
                <a:cs typeface="Calibri" panose="020F0502020204030204" pitchFamily="34" charset="0"/>
              </a:rPr>
              <a:t>of Mix Proportions </a:t>
            </a:r>
          </a:p>
          <a:p>
            <a:pPr lvl="1">
              <a:buClrTx/>
              <a:buFont typeface="Wingdings" panose="05000000000000000000" pitchFamily="2" charset="2"/>
              <a:buChar char="ü"/>
            </a:pPr>
            <a:r>
              <a:rPr lang="en-US" sz="1800" b="1" dirty="0" smtClean="0">
                <a:solidFill>
                  <a:schemeClr val="tx1"/>
                </a:solidFill>
                <a:latin typeface="Calibri" panose="020F0502020204030204" pitchFamily="34" charset="0"/>
                <a:cs typeface="Calibri" panose="020F0502020204030204" pitchFamily="34" charset="0"/>
              </a:rPr>
              <a:t>Experimental Methodology</a:t>
            </a:r>
          </a:p>
          <a:p>
            <a:pPr lvl="1">
              <a:buClrTx/>
              <a:buFont typeface="Wingdings" panose="05000000000000000000" pitchFamily="2" charset="2"/>
              <a:buChar char="ü"/>
            </a:pPr>
            <a:endParaRPr lang="en-US" sz="1800" dirty="0">
              <a:solidFill>
                <a:schemeClr val="tx1"/>
              </a:solidFill>
              <a:latin typeface="Calibri" panose="020F0502020204030204" pitchFamily="34" charset="0"/>
              <a:cs typeface="Calibri" panose="020F0502020204030204" pitchFamily="34" charset="0"/>
            </a:endParaRPr>
          </a:p>
          <a:p>
            <a:pPr>
              <a:buClrTx/>
              <a:buFont typeface="Wingdings" panose="05000000000000000000" pitchFamily="2" charset="2"/>
              <a:buChar char="Ø"/>
            </a:pPr>
            <a:r>
              <a:rPr lang="en-US" sz="2922" b="1" spc="6" dirty="0" smtClean="0">
                <a:solidFill>
                  <a:schemeClr val="tx1"/>
                </a:solidFill>
                <a:latin typeface="Calibri" panose="020F0502020204030204" pitchFamily="34" charset="0"/>
                <a:cs typeface="Calibri" panose="020F0502020204030204" pitchFamily="34" charset="0"/>
              </a:rPr>
              <a:t>Results and Discussions</a:t>
            </a:r>
            <a:endParaRPr lang="en-US" sz="2922" b="1" spc="6" dirty="0">
              <a:solidFill>
                <a:schemeClr val="tx1"/>
              </a:solidFill>
              <a:latin typeface="Calibri" panose="020F0502020204030204" pitchFamily="34" charset="0"/>
              <a:cs typeface="Calibri" panose="020F0502020204030204" pitchFamily="34" charset="0"/>
            </a:endParaRPr>
          </a:p>
          <a:p>
            <a:pPr marL="167159" lvl="1" indent="0">
              <a:buClrTx/>
              <a:buNone/>
            </a:pPr>
            <a:endParaRPr lang="en-US" sz="1800" dirty="0">
              <a:solidFill>
                <a:schemeClr val="tx1"/>
              </a:solidFill>
              <a:latin typeface="Calibri" panose="020F0502020204030204" pitchFamily="34" charset="0"/>
              <a:cs typeface="Calibri" panose="020F0502020204030204" pitchFamily="34" charset="0"/>
            </a:endParaRPr>
          </a:p>
          <a:p>
            <a:pPr marL="111439" lvl="1">
              <a:lnSpc>
                <a:spcPct val="105000"/>
              </a:lnSpc>
              <a:spcBef>
                <a:spcPts val="854"/>
              </a:spcBef>
              <a:spcAft>
                <a:spcPts val="122"/>
              </a:spcAft>
              <a:buClrTx/>
              <a:buSzPct val="80000"/>
              <a:buFont typeface="Wingdings" panose="05000000000000000000" pitchFamily="2" charset="2"/>
              <a:buChar char="Ø"/>
            </a:pPr>
            <a:r>
              <a:rPr lang="en-US" sz="2922" b="1" spc="6" dirty="0">
                <a:solidFill>
                  <a:schemeClr val="tx1"/>
                </a:solidFill>
                <a:latin typeface="Calibri" panose="020F0502020204030204" pitchFamily="34" charset="0"/>
                <a:cs typeface="Calibri" panose="020F0502020204030204" pitchFamily="34" charset="0"/>
              </a:rPr>
              <a:t>Concluding Remarks</a:t>
            </a:r>
          </a:p>
          <a:p>
            <a:pPr marL="167159" lvl="1" indent="0">
              <a:buClrTx/>
              <a:buNone/>
            </a:pPr>
            <a:endParaRPr lang="en-US" sz="2925" b="1" dirty="0">
              <a:solidFill>
                <a:schemeClr val="tx1"/>
              </a:solidFill>
              <a:latin typeface="Calibri" panose="020F0502020204030204" pitchFamily="34" charset="0"/>
              <a:cs typeface="Calibri" panose="020F0502020204030204" pitchFamily="34" charset="0"/>
            </a:endParaRPr>
          </a:p>
          <a:p>
            <a:pPr>
              <a:buClrTx/>
              <a:buFont typeface="Wingdings" panose="05000000000000000000" pitchFamily="2" charset="2"/>
              <a:buChar char="Ø"/>
            </a:pPr>
            <a:r>
              <a:rPr lang="en-US" sz="2925" b="1" dirty="0">
                <a:solidFill>
                  <a:schemeClr val="tx1"/>
                </a:solidFill>
                <a:latin typeface="Calibri" panose="020F0502020204030204" pitchFamily="34" charset="0"/>
                <a:cs typeface="Calibri" panose="020F0502020204030204" pitchFamily="34" charset="0"/>
              </a:rPr>
              <a:t>References</a:t>
            </a:r>
          </a:p>
        </p:txBody>
      </p:sp>
      <p:sp>
        <p:nvSpPr>
          <p:cNvPr id="3" name="Rectangle 2"/>
          <p:cNvSpPr/>
          <p:nvPr/>
        </p:nvSpPr>
        <p:spPr>
          <a:xfrm>
            <a:off x="527642" y="363809"/>
            <a:ext cx="1691016" cy="584775"/>
          </a:xfrm>
          <a:prstGeom prst="rect">
            <a:avLst/>
          </a:prstGeom>
        </p:spPr>
        <p:txBody>
          <a:bodyPr wrap="square">
            <a:spAutoFit/>
          </a:bodyPr>
          <a:lstStyle/>
          <a:p>
            <a:pPr algn="ctr"/>
            <a:r>
              <a:rPr lang="en-US" sz="3200" b="1" dirty="0">
                <a:solidFill>
                  <a:srgbClr val="0070C0"/>
                </a:solidFill>
                <a:latin typeface="Calibri" panose="020F0502020204030204" pitchFamily="34" charset="0"/>
                <a:cs typeface="Calibri" panose="020F0502020204030204" pitchFamily="34" charset="0"/>
              </a:rPr>
              <a:t>Outline</a:t>
            </a:r>
          </a:p>
        </p:txBody>
      </p:sp>
      <p:sp>
        <p:nvSpPr>
          <p:cNvPr id="10" name="Slide Number Placeholder 9"/>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2</a:t>
            </a:fld>
            <a:endParaRPr lang="en-US"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53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68" y="17269"/>
            <a:ext cx="7557464" cy="470648"/>
          </a:xfrm>
        </p:spPr>
        <p:txBody>
          <a:bodyPr>
            <a:noAutofit/>
          </a:bodyPr>
          <a:lstStyle/>
          <a:p>
            <a:r>
              <a:rPr lang="en-GB" sz="3200" dirty="0">
                <a:solidFill>
                  <a:srgbClr val="0070C0"/>
                </a:solidFill>
                <a:latin typeface="Calibri" panose="020F0502020204030204" pitchFamily="34" charset="0"/>
                <a:cs typeface="Calibri" panose="020F0502020204030204" pitchFamily="34" charset="0"/>
              </a:rPr>
              <a:t>Introduction</a:t>
            </a:r>
            <a:r>
              <a:rPr lang="en-GB" sz="2925" dirty="0">
                <a:latin typeface="Calibri" panose="020F0502020204030204" pitchFamily="34" charset="0"/>
                <a:cs typeface="Calibri" panose="020F0502020204030204" pitchFamily="34" charset="0"/>
              </a:rPr>
              <a:t> </a:t>
            </a:r>
          </a:p>
        </p:txBody>
      </p:sp>
      <p:graphicFrame>
        <p:nvGraphicFramePr>
          <p:cNvPr id="5" name="Content Placeholder 5"/>
          <p:cNvGraphicFramePr>
            <a:graphicFrameLocks/>
          </p:cNvGraphicFramePr>
          <p:nvPr>
            <p:extLst>
              <p:ext uri="{D42A27DB-BD31-4B8C-83A1-F6EECF244321}">
                <p14:modId xmlns:p14="http://schemas.microsoft.com/office/powerpoint/2010/main" val="2265294096"/>
              </p:ext>
            </p:extLst>
          </p:nvPr>
        </p:nvGraphicFramePr>
        <p:xfrm>
          <a:off x="423574" y="1255594"/>
          <a:ext cx="5013964" cy="36899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a:stretch>
            <a:fillRect/>
          </a:stretch>
        </p:blipFill>
        <p:spPr>
          <a:xfrm>
            <a:off x="2297460" y="3590472"/>
            <a:ext cx="2873943" cy="794037"/>
          </a:xfrm>
          <a:prstGeom prst="rect">
            <a:avLst/>
          </a:prstGeom>
        </p:spPr>
      </p:pic>
      <p:pic>
        <p:nvPicPr>
          <p:cNvPr id="7" name="Picture 6"/>
          <p:cNvPicPr>
            <a:picLocks noChangeAspect="1"/>
          </p:cNvPicPr>
          <p:nvPr/>
        </p:nvPicPr>
        <p:blipFill>
          <a:blip r:embed="rId10"/>
          <a:stretch>
            <a:fillRect/>
          </a:stretch>
        </p:blipFill>
        <p:spPr>
          <a:xfrm>
            <a:off x="531526" y="1373004"/>
            <a:ext cx="1862970" cy="1143964"/>
          </a:xfrm>
          <a:prstGeom prst="rect">
            <a:avLst/>
          </a:prstGeom>
        </p:spPr>
      </p:pic>
      <p:pic>
        <p:nvPicPr>
          <p:cNvPr id="8" name="Picture 7" descr="D:\Ajay\Ph.D\04.Thesis\7.Experimental Program\Trial Mix Details\IMG-20160831-Mix-20C.jpg"/>
          <p:cNvPicPr/>
          <p:nvPr/>
        </p:nvPicPr>
        <p:blipFill rotWithShape="1">
          <a:blip r:embed="rId11" cstate="print">
            <a:extLst>
              <a:ext uri="{28A0092B-C50C-407E-A947-70E740481C1C}">
                <a14:useLocalDpi xmlns:a14="http://schemas.microsoft.com/office/drawing/2010/main" val="0"/>
              </a:ext>
            </a:extLst>
          </a:blip>
          <a:srcRect l="6779" t="14816" r="20793" b="16049"/>
          <a:stretch/>
        </p:blipFill>
        <p:spPr bwMode="auto">
          <a:xfrm>
            <a:off x="3227869" y="881367"/>
            <a:ext cx="876211" cy="970436"/>
          </a:xfrm>
          <a:prstGeom prst="rect">
            <a:avLst/>
          </a:prstGeom>
          <a:noFill/>
          <a:ln>
            <a:noFill/>
          </a:ln>
        </p:spPr>
      </p:pic>
      <p:sp>
        <p:nvSpPr>
          <p:cNvPr id="9" name="Rectangle 8"/>
          <p:cNvSpPr/>
          <p:nvPr/>
        </p:nvSpPr>
        <p:spPr>
          <a:xfrm>
            <a:off x="5373533" y="700362"/>
            <a:ext cx="3833031" cy="4312719"/>
          </a:xfrm>
          <a:prstGeom prst="rect">
            <a:avLst/>
          </a:prstGeom>
        </p:spPr>
        <p:txBody>
          <a:bodyPr wrap="square">
            <a:spAutoFit/>
          </a:bodyPr>
          <a:lstStyle/>
          <a:p>
            <a:pPr marL="278598" indent="-278598">
              <a:buFont typeface="Wingdings" panose="05000000000000000000" pitchFamily="2" charset="2"/>
              <a:buChar char="q"/>
            </a:pPr>
            <a:r>
              <a:rPr lang="en-GB" sz="1625" b="1" dirty="0" smtClean="0">
                <a:latin typeface="Calibri" panose="020F0502020204030204" pitchFamily="34" charset="0"/>
                <a:cs typeface="Calibri" panose="020F0502020204030204" pitchFamily="34" charset="0"/>
              </a:rPr>
              <a:t>Concrete is composite material. </a:t>
            </a:r>
          </a:p>
          <a:p>
            <a:pPr marL="278598" indent="-278598">
              <a:buFont typeface="Wingdings" panose="05000000000000000000" pitchFamily="2" charset="2"/>
              <a:buChar char="q"/>
            </a:pPr>
            <a:r>
              <a:rPr lang="en-GB" sz="1625" b="1" dirty="0" smtClean="0">
                <a:latin typeface="Calibri" panose="020F0502020204030204" pitchFamily="34" charset="0"/>
                <a:cs typeface="Calibri" panose="020F0502020204030204" pitchFamily="34" charset="0"/>
              </a:rPr>
              <a:t>4- basic ingredients.</a:t>
            </a:r>
          </a:p>
          <a:p>
            <a:pPr marL="278598" indent="-278598">
              <a:buFont typeface="Wingdings" panose="05000000000000000000" pitchFamily="2" charset="2"/>
              <a:buChar char="q"/>
            </a:pPr>
            <a:r>
              <a:rPr lang="en-GB" sz="1625" b="1" dirty="0" smtClean="0">
                <a:latin typeface="Calibri" panose="020F0502020204030204" pitchFamily="34" charset="0"/>
                <a:cs typeface="Calibri" panose="020F0502020204030204" pitchFamily="34" charset="0"/>
              </a:rPr>
              <a:t>Transformation from 4 ingredients to 6 or more ingredients.</a:t>
            </a:r>
            <a:endParaRPr lang="en-GB" sz="1625" b="1" dirty="0">
              <a:latin typeface="Calibri" panose="020F0502020204030204" pitchFamily="34" charset="0"/>
              <a:cs typeface="Calibri" panose="020F0502020204030204" pitchFamily="34" charset="0"/>
            </a:endParaRPr>
          </a:p>
          <a:p>
            <a:pPr marL="278598" indent="-278598">
              <a:buFont typeface="Wingdings" panose="05000000000000000000" pitchFamily="2" charset="2"/>
              <a:buChar char="q"/>
            </a:pPr>
            <a:r>
              <a:rPr lang="en-GB" sz="1625" b="1" dirty="0" smtClean="0">
                <a:latin typeface="Calibri" panose="020F0502020204030204" pitchFamily="34" charset="0"/>
                <a:cs typeface="Calibri" panose="020F0502020204030204" pitchFamily="34" charset="0"/>
              </a:rPr>
              <a:t>In that fresh properties is more complex and critical. </a:t>
            </a:r>
          </a:p>
          <a:p>
            <a:pPr marL="278598" indent="-278598">
              <a:buFont typeface="Wingdings" panose="05000000000000000000" pitchFamily="2" charset="2"/>
              <a:buChar char="q"/>
            </a:pPr>
            <a:r>
              <a:rPr lang="en-GB" sz="1625" b="1" dirty="0" smtClean="0">
                <a:latin typeface="Calibri" panose="020F0502020204030204" pitchFamily="34" charset="0"/>
                <a:cs typeface="Calibri" panose="020F0502020204030204" pitchFamily="34" charset="0"/>
              </a:rPr>
              <a:t>Effect the Hardened properties.</a:t>
            </a:r>
          </a:p>
          <a:p>
            <a:pPr marL="278598" indent="-278598">
              <a:buFont typeface="Wingdings" panose="05000000000000000000" pitchFamily="2" charset="2"/>
              <a:buChar char="q"/>
            </a:pPr>
            <a:r>
              <a:rPr lang="en-GB" sz="1625" b="1" dirty="0" smtClean="0">
                <a:latin typeface="Calibri" panose="020F0502020204030204" pitchFamily="34" charset="0"/>
                <a:cs typeface="Calibri" panose="020F0502020204030204" pitchFamily="34" charset="0"/>
              </a:rPr>
              <a:t>Measuring the workability device – simple slump test.</a:t>
            </a:r>
            <a:endParaRPr lang="en-GB" sz="1625" b="1" dirty="0">
              <a:latin typeface="Calibri" panose="020F0502020204030204" pitchFamily="34" charset="0"/>
              <a:cs typeface="Calibri" panose="020F0502020204030204" pitchFamily="34" charset="0"/>
            </a:endParaRPr>
          </a:p>
          <a:p>
            <a:pPr marL="278598" indent="-278598">
              <a:buFont typeface="Wingdings" panose="05000000000000000000" pitchFamily="2" charset="2"/>
              <a:buChar char="q"/>
            </a:pPr>
            <a:r>
              <a:rPr lang="en-US" sz="1600" b="1" dirty="0" smtClean="0">
                <a:latin typeface="Calibri" panose="020F0502020204030204" pitchFamily="34" charset="0"/>
                <a:cs typeface="Calibri" panose="020F0502020204030204" pitchFamily="34" charset="0"/>
              </a:rPr>
              <a:t>With </a:t>
            </a:r>
            <a:r>
              <a:rPr lang="en-US" sz="1600" b="1" dirty="0">
                <a:latin typeface="Calibri" panose="020F0502020204030204" pitchFamily="34" charset="0"/>
                <a:cs typeface="Calibri" panose="020F0502020204030204" pitchFamily="34" charset="0"/>
              </a:rPr>
              <a:t>the current advancements in concrete technology, can the slump test still be considered a reliable measure of workability</a:t>
            </a:r>
            <a:r>
              <a:rPr lang="en-US" sz="1600" b="1" dirty="0" smtClean="0">
                <a:latin typeface="Calibri" panose="020F0502020204030204" pitchFamily="34" charset="0"/>
                <a:cs typeface="Calibri" panose="020F0502020204030204" pitchFamily="34" charset="0"/>
              </a:rPr>
              <a:t>?</a:t>
            </a:r>
          </a:p>
          <a:p>
            <a:pPr marL="278598" indent="-278598">
              <a:buFont typeface="Wingdings" panose="05000000000000000000" pitchFamily="2" charset="2"/>
              <a:buChar char="q"/>
            </a:pPr>
            <a:r>
              <a:rPr lang="en-US" sz="1600" b="1" dirty="0" smtClean="0">
                <a:latin typeface="Calibri" panose="020F0502020204030204" pitchFamily="34" charset="0"/>
                <a:cs typeface="Calibri" panose="020F0502020204030204" pitchFamily="34" charset="0"/>
              </a:rPr>
              <a:t>Though </a:t>
            </a:r>
            <a:r>
              <a:rPr lang="en-US" sz="1600" b="1" dirty="0">
                <a:latin typeface="Calibri" panose="020F0502020204030204" pitchFamily="34" charset="0"/>
                <a:cs typeface="Calibri" panose="020F0502020204030204" pitchFamily="34" charset="0"/>
              </a:rPr>
              <a:t>the </a:t>
            </a:r>
            <a:r>
              <a:rPr lang="en-US" sz="1600" b="1" dirty="0" smtClean="0">
                <a:latin typeface="Calibri" panose="020F0502020204030204" pitchFamily="34" charset="0"/>
                <a:cs typeface="Calibri" panose="020F0502020204030204" pitchFamily="34" charset="0"/>
              </a:rPr>
              <a:t>test is simple, but it is  </a:t>
            </a:r>
            <a:r>
              <a:rPr lang="en-US" sz="1600" b="1" dirty="0">
                <a:latin typeface="Calibri" panose="020F0502020204030204" pitchFamily="34" charset="0"/>
                <a:cs typeface="Calibri" panose="020F0502020204030204" pitchFamily="34" charset="0"/>
              </a:rPr>
              <a:t>quite incapable of differentiating two concretes mixes of different composition</a:t>
            </a:r>
            <a:endParaRPr lang="en-GB" sz="1600" b="1" dirty="0">
              <a:latin typeface="Calibri" panose="020F0502020204030204" pitchFamily="34" charset="0"/>
              <a:cs typeface="Calibri" panose="020F0502020204030204" pitchFamily="34" charset="0"/>
            </a:endParaRPr>
          </a:p>
        </p:txBody>
      </p:sp>
      <p:sp>
        <p:nvSpPr>
          <p:cNvPr id="11" name="Date Placeholder 10"/>
          <p:cNvSpPr>
            <a:spLocks noGrp="1"/>
          </p:cNvSpPr>
          <p:nvPr>
            <p:ph type="dt" sz="half" idx="10"/>
          </p:nvPr>
        </p:nvSpPr>
        <p:spPr/>
        <p:txBody>
          <a:bodyPr/>
          <a:lstStyle/>
          <a:p>
            <a:fld id="{7544C270-D3DE-4316-9FC0-AC6560A09B8F}" type="datetime1">
              <a:rPr lang="en-US" sz="800" b="1">
                <a:solidFill>
                  <a:schemeClr val="tx1"/>
                </a:solidFill>
              </a:rPr>
              <a:t>9/19/2018</a:t>
            </a:fld>
            <a:endParaRPr lang="en-US" sz="500" b="1" dirty="0">
              <a:solidFill>
                <a:schemeClr val="tx1"/>
              </a:solidFill>
            </a:endParaRPr>
          </a:p>
        </p:txBody>
      </p:sp>
      <p:sp>
        <p:nvSpPr>
          <p:cNvPr id="12" name="Footer Placeholder 11"/>
          <p:cNvSpPr>
            <a:spLocks noGrp="1"/>
          </p:cNvSpPr>
          <p:nvPr>
            <p:ph type="ftr" sz="quarter" idx="11"/>
          </p:nvPr>
        </p:nvSpPr>
        <p:spPr>
          <a:xfrm rot="16200000">
            <a:off x="7693512" y="3639786"/>
            <a:ext cx="3643144" cy="489029"/>
          </a:xfrm>
        </p:spPr>
        <p:txBody>
          <a:bodyPr/>
          <a:lstStyle/>
          <a:p>
            <a:r>
              <a:rPr lang="en-GB" sz="1000" b="1" dirty="0">
                <a:solidFill>
                  <a:schemeClr val="tx1"/>
                </a:solidFill>
                <a:latin typeface="Calibri" panose="020F0502020204030204" pitchFamily="34" charset="0"/>
                <a:cs typeface="Calibri" panose="020F0502020204030204" pitchFamily="34" charset="0"/>
              </a:rPr>
              <a:t>A</a:t>
            </a:r>
            <a:r>
              <a:rPr lang="en-GB" sz="1000" dirty="0">
                <a:solidFill>
                  <a:schemeClr val="tx1"/>
                </a:solidFill>
                <a:latin typeface="Calibri" panose="020F0502020204030204" pitchFamily="34" charset="0"/>
                <a:cs typeface="Calibri" panose="020F0502020204030204" pitchFamily="34" charset="0"/>
              </a:rPr>
              <a:t>n</a:t>
            </a:r>
            <a:r>
              <a:rPr lang="en-GB" sz="1000" dirty="0">
                <a:solidFill>
                  <a:srgbClr val="99CB38">
                    <a:lumMod val="40000"/>
                    <a:lumOff val="60000"/>
                  </a:srgbClr>
                </a:solidFill>
                <a:latin typeface="Calibri" panose="020F0502020204030204" pitchFamily="34" charset="0"/>
                <a:cs typeface="Calibri" panose="020F0502020204030204" pitchFamily="34" charset="0"/>
              </a:rPr>
              <a:t> </a:t>
            </a:r>
            <a:r>
              <a:rPr lang="en-GB" sz="1000" b="1" dirty="0">
                <a:solidFill>
                  <a:schemeClr val="tx1"/>
                </a:solidFill>
                <a:latin typeface="Calibri" panose="020F0502020204030204" pitchFamily="34" charset="0"/>
                <a:cs typeface="Calibri" panose="020F0502020204030204" pitchFamily="34" charset="0"/>
              </a:rPr>
              <a:t>Experimental Study to Investigate the Rheological Properties of fresh SCC using New Concrete Shear Box</a:t>
            </a:r>
            <a:endParaRPr lang="en-US" sz="1000" dirty="0">
              <a:solidFill>
                <a:schemeClr val="tx1"/>
              </a:solidFill>
              <a:latin typeface="Calibri" panose="020F0502020204030204" pitchFamily="34" charset="0"/>
              <a:cs typeface="Calibri" panose="020F0502020204030204" pitchFamily="34" charset="0"/>
            </a:endParaRPr>
          </a:p>
        </p:txBody>
      </p:sp>
      <p:sp>
        <p:nvSpPr>
          <p:cNvPr id="13" name="Slide Number Placeholder 12"/>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3</a:t>
            </a:fld>
            <a:endParaRPr lang="en-US" sz="2000" b="1" dirty="0">
              <a:solidFill>
                <a:schemeClr val="tx1"/>
              </a:solidFill>
              <a:latin typeface="Calibri" panose="020F0502020204030204" pitchFamily="34" charset="0"/>
              <a:cs typeface="Calibri" panose="020F0502020204030204" pitchFamily="34" charset="0"/>
            </a:endParaRPr>
          </a:p>
        </p:txBody>
      </p:sp>
      <p:graphicFrame>
        <p:nvGraphicFramePr>
          <p:cNvPr id="16" name="Object 3"/>
          <p:cNvGraphicFramePr>
            <a:graphicFrameLocks noChangeAspect="1"/>
          </p:cNvGraphicFramePr>
          <p:nvPr>
            <p:extLst>
              <p:ext uri="{D42A27DB-BD31-4B8C-83A1-F6EECF244321}">
                <p14:modId xmlns:p14="http://schemas.microsoft.com/office/powerpoint/2010/main" val="2329311625"/>
              </p:ext>
            </p:extLst>
          </p:nvPr>
        </p:nvGraphicFramePr>
        <p:xfrm>
          <a:off x="5583877" y="5362115"/>
          <a:ext cx="2150592" cy="1462634"/>
        </p:xfrm>
        <a:graphic>
          <a:graphicData uri="http://schemas.openxmlformats.org/presentationml/2006/ole">
            <mc:AlternateContent xmlns:mc="http://schemas.openxmlformats.org/markup-compatibility/2006">
              <mc:Choice xmlns:v="urn:schemas-microsoft-com:vml" Requires="v">
                <p:oleObj spid="_x0000_s3110" name="Bitmap Image" r:id="rId12" imgW="3438095" imgH="2057143" progId="Paint.Picture">
                  <p:embed/>
                </p:oleObj>
              </mc:Choice>
              <mc:Fallback>
                <p:oleObj name="Bitmap Image" r:id="rId12" imgW="3438095" imgH="2057143" progId="Paint.Picture">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3877" y="5362115"/>
                        <a:ext cx="2150592" cy="1462634"/>
                      </a:xfrm>
                      <a:prstGeom prst="rect">
                        <a:avLst/>
                      </a:prstGeom>
                      <a:noFill/>
                      <a:ln>
                        <a:noFill/>
                      </a:ln>
                      <a:effectLst/>
                      <a:extLst/>
                    </p:spPr>
                  </p:pic>
                </p:oleObj>
              </mc:Fallback>
            </mc:AlternateContent>
          </a:graphicData>
        </a:graphic>
      </p:graphicFrame>
      <p:pic>
        <p:nvPicPr>
          <p:cNvPr id="18" name="Picture 17"/>
          <p:cNvPicPr/>
          <p:nvPr/>
        </p:nvPicPr>
        <p:blipFill rotWithShape="1">
          <a:blip r:embed="rId14" cstate="print">
            <a:extLst>
              <a:ext uri="{28A0092B-C50C-407E-A947-70E740481C1C}">
                <a14:useLocalDpi xmlns:a14="http://schemas.microsoft.com/office/drawing/2010/main" val="0"/>
              </a:ext>
            </a:extLst>
          </a:blip>
          <a:srcRect l="23112" t="13061" r="24653" b="31179"/>
          <a:stretch/>
        </p:blipFill>
        <p:spPr bwMode="auto">
          <a:xfrm>
            <a:off x="401820" y="5389591"/>
            <a:ext cx="1533845" cy="1419394"/>
          </a:xfrm>
          <a:prstGeom prst="rect">
            <a:avLst/>
          </a:prstGeom>
          <a:noFill/>
          <a:ln>
            <a:noFill/>
          </a:ln>
          <a:extLst>
            <a:ext uri="{53640926-AAD7-44D8-BBD7-CCE9431645EC}">
              <a14:shadowObscured xmlns:a14="http://schemas.microsoft.com/office/drawing/2010/main"/>
            </a:ext>
          </a:extLst>
        </p:spPr>
      </p:pic>
      <p:pic>
        <p:nvPicPr>
          <p:cNvPr id="19" name="Picture 18" descr="D:\Ajay\Ph.D\04.Thesis\5.Experimental Program\1.Trial Mixes\Reference Mix_Photos\M5.jpg"/>
          <p:cNvPicPr/>
          <p:nvPr/>
        </p:nvPicPr>
        <p:blipFill>
          <a:blip r:embed="rId15" cstate="print">
            <a:extLst>
              <a:ext uri="{28A0092B-C50C-407E-A947-70E740481C1C}">
                <a14:useLocalDpi xmlns:a14="http://schemas.microsoft.com/office/drawing/2010/main" val="0"/>
              </a:ext>
            </a:extLst>
          </a:blip>
          <a:srcRect l="19110" t="2" r="19878" b="2448"/>
          <a:stretch>
            <a:fillRect/>
          </a:stretch>
        </p:blipFill>
        <p:spPr bwMode="auto">
          <a:xfrm>
            <a:off x="2073577" y="5377879"/>
            <a:ext cx="1471604" cy="1431106"/>
          </a:xfrm>
          <a:prstGeom prst="rect">
            <a:avLst/>
          </a:prstGeom>
          <a:noFill/>
          <a:ln>
            <a:noFill/>
          </a:ln>
        </p:spPr>
      </p:pic>
      <p:pic>
        <p:nvPicPr>
          <p:cNvPr id="20" name="Picture 19" descr="D:\Ajay\Ph.D\04.Thesis\5.Experimental Program\3.Phase-II-SCC\Photos\IMG-20170311-WA0023.jpg"/>
          <p:cNvPicPr/>
          <p:nvPr/>
        </p:nvPicPr>
        <p:blipFill>
          <a:blip r:embed="rId16" cstate="print">
            <a:extLst>
              <a:ext uri="{28A0092B-C50C-407E-A947-70E740481C1C}">
                <a14:useLocalDpi xmlns:a14="http://schemas.microsoft.com/office/drawing/2010/main" val="0"/>
              </a:ext>
            </a:extLst>
          </a:blip>
          <a:srcRect l="35486" t="24602" r="23477" b="4675"/>
          <a:stretch>
            <a:fillRect/>
          </a:stretch>
        </p:blipFill>
        <p:spPr bwMode="auto">
          <a:xfrm>
            <a:off x="3695002" y="5346351"/>
            <a:ext cx="1546554" cy="1462634"/>
          </a:xfrm>
          <a:prstGeom prst="rect">
            <a:avLst/>
          </a:prstGeom>
          <a:noFill/>
          <a:ln>
            <a:noFill/>
          </a:ln>
        </p:spPr>
      </p:pic>
      <p:pic>
        <p:nvPicPr>
          <p:cNvPr id="21" name="Picture 20" descr="D:\Ajay\Ph.D\04.Thesis\5.Experimental Program\3.Phase-II-SCC\Photos\IMG_20170311_115002807.jpg"/>
          <p:cNvPicPr/>
          <p:nvPr/>
        </p:nvPicPr>
        <p:blipFill>
          <a:blip r:embed="rId17" cstate="print">
            <a:extLst>
              <a:ext uri="{28A0092B-C50C-407E-A947-70E740481C1C}">
                <a14:useLocalDpi xmlns:a14="http://schemas.microsoft.com/office/drawing/2010/main" val="0"/>
              </a:ext>
            </a:extLst>
          </a:blip>
          <a:srcRect l="29077" t="6808" r="4112" b="25307"/>
          <a:stretch>
            <a:fillRect/>
          </a:stretch>
        </p:blipFill>
        <p:spPr bwMode="auto">
          <a:xfrm>
            <a:off x="8076791" y="5145201"/>
            <a:ext cx="923661" cy="1663784"/>
          </a:xfrm>
          <a:prstGeom prst="rect">
            <a:avLst/>
          </a:prstGeom>
          <a:noFill/>
          <a:ln>
            <a:noFill/>
          </a:ln>
        </p:spPr>
      </p:pic>
      <p:sp>
        <p:nvSpPr>
          <p:cNvPr id="17" name="Content Placeholder 2"/>
          <p:cNvSpPr txBox="1">
            <a:spLocks/>
          </p:cNvSpPr>
          <p:nvPr/>
        </p:nvSpPr>
        <p:spPr>
          <a:xfrm>
            <a:off x="925330" y="6269340"/>
            <a:ext cx="7900141" cy="544830"/>
          </a:xfrm>
          <a:prstGeom prst="rect">
            <a:avLst/>
          </a:prstGeom>
        </p:spPr>
        <p:txBody>
          <a:bodyPr vert="horz" lIns="99060" tIns="49530" rIns="99060" bIns="49530" rtlCol="0" anchor="ctr">
            <a:noAutofit/>
          </a:bodyPr>
          <a:lstStyle>
            <a:lvl1pPr marL="102870" indent="-102870" algn="l" defTabSz="514350" rtl="0" eaLnBrk="1" latinLnBrk="0" hangingPunct="1">
              <a:lnSpc>
                <a:spcPct val="95000"/>
              </a:lnSpc>
              <a:spcBef>
                <a:spcPts val="788"/>
              </a:spcBef>
              <a:spcAft>
                <a:spcPts val="113"/>
              </a:spcAft>
              <a:buClr>
                <a:schemeClr val="accent1"/>
              </a:buClr>
              <a:buSzPct val="80000"/>
              <a:buFont typeface="Arial" pitchFamily="34" charset="0"/>
              <a:buChar char="•"/>
              <a:defRPr sz="1125" kern="1200" spc="6" baseline="0">
                <a:solidFill>
                  <a:schemeClr val="tx1">
                    <a:lumMod val="65000"/>
                    <a:lumOff val="35000"/>
                  </a:schemeClr>
                </a:solidFill>
                <a:latin typeface="+mn-lt"/>
                <a:ea typeface="+mn-ea"/>
                <a:cs typeface="+mn-cs"/>
              </a:defRPr>
            </a:lvl1pPr>
            <a:lvl2pPr marL="257175" indent="-102870" algn="l" defTabSz="514350" rtl="0" eaLnBrk="1" latinLnBrk="0" hangingPunct="1">
              <a:lnSpc>
                <a:spcPct val="90000"/>
              </a:lnSpc>
              <a:spcBef>
                <a:spcPts val="169"/>
              </a:spcBef>
              <a:spcAft>
                <a:spcPts val="169"/>
              </a:spcAft>
              <a:buClr>
                <a:schemeClr val="accent1"/>
              </a:buClr>
              <a:buFont typeface="Wingdings 2" pitchFamily="18" charset="2"/>
              <a:buChar char=""/>
              <a:defRPr sz="1013" kern="1200">
                <a:solidFill>
                  <a:schemeClr val="tx1">
                    <a:lumMod val="65000"/>
                    <a:lumOff val="35000"/>
                  </a:schemeClr>
                </a:solidFill>
                <a:latin typeface="+mn-lt"/>
                <a:ea typeface="+mn-ea"/>
                <a:cs typeface="+mn-cs"/>
              </a:defRPr>
            </a:lvl2pPr>
            <a:lvl3pPr marL="411480" indent="-102870" algn="l" defTabSz="514350" rtl="0" eaLnBrk="1" latinLnBrk="0" hangingPunct="1">
              <a:lnSpc>
                <a:spcPct val="90000"/>
              </a:lnSpc>
              <a:spcBef>
                <a:spcPts val="169"/>
              </a:spcBef>
              <a:spcAft>
                <a:spcPts val="169"/>
              </a:spcAft>
              <a:buClr>
                <a:schemeClr val="accent1"/>
              </a:buClr>
              <a:buFont typeface="Wingdings 2" pitchFamily="18" charset="2"/>
              <a:buChar char=""/>
              <a:defRPr sz="900" kern="1200">
                <a:solidFill>
                  <a:schemeClr val="tx1">
                    <a:lumMod val="65000"/>
                    <a:lumOff val="35000"/>
                  </a:schemeClr>
                </a:solidFill>
                <a:latin typeface="+mn-lt"/>
                <a:ea typeface="+mn-ea"/>
                <a:cs typeface="+mn-cs"/>
              </a:defRPr>
            </a:lvl3pPr>
            <a:lvl4pPr marL="565785" indent="-102870" algn="l" defTabSz="514350" rtl="0" eaLnBrk="1" latinLnBrk="0" hangingPunct="1">
              <a:lnSpc>
                <a:spcPct val="90000"/>
              </a:lnSpc>
              <a:spcBef>
                <a:spcPts val="169"/>
              </a:spcBef>
              <a:spcAft>
                <a:spcPts val="169"/>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4pPr>
            <a:lvl5pPr marL="720090" indent="-102870" algn="l" defTabSz="514350" rtl="0" eaLnBrk="1" latinLnBrk="0" hangingPunct="1">
              <a:lnSpc>
                <a:spcPct val="90000"/>
              </a:lnSpc>
              <a:spcBef>
                <a:spcPts val="169"/>
              </a:spcBef>
              <a:spcAft>
                <a:spcPts val="169"/>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5pPr>
            <a:lvl6pPr marL="900000" indent="-128588" algn="l" defTabSz="514350" rtl="0" eaLnBrk="1" latinLnBrk="0" hangingPunct="1">
              <a:lnSpc>
                <a:spcPct val="90000"/>
              </a:lnSpc>
              <a:spcBef>
                <a:spcPts val="169"/>
              </a:spcBef>
              <a:spcAft>
                <a:spcPts val="169"/>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6pPr>
            <a:lvl7pPr marL="1068750" indent="-128588" algn="l" defTabSz="514350" rtl="0" eaLnBrk="1" latinLnBrk="0" hangingPunct="1">
              <a:lnSpc>
                <a:spcPct val="90000"/>
              </a:lnSpc>
              <a:spcBef>
                <a:spcPts val="169"/>
              </a:spcBef>
              <a:spcAft>
                <a:spcPts val="169"/>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7pPr>
            <a:lvl8pPr marL="1237500" indent="-128588" algn="l" defTabSz="514350" rtl="0" eaLnBrk="1" latinLnBrk="0" hangingPunct="1">
              <a:lnSpc>
                <a:spcPct val="90000"/>
              </a:lnSpc>
              <a:spcBef>
                <a:spcPts val="169"/>
              </a:spcBef>
              <a:spcAft>
                <a:spcPts val="169"/>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8pPr>
            <a:lvl9pPr marL="1406250" indent="-128588" algn="l" defTabSz="514350" rtl="0" eaLnBrk="1" latinLnBrk="0" hangingPunct="1">
              <a:lnSpc>
                <a:spcPct val="90000"/>
              </a:lnSpc>
              <a:spcBef>
                <a:spcPts val="169"/>
              </a:spcBef>
              <a:spcAft>
                <a:spcPts val="169"/>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9pPr>
          </a:lstStyle>
          <a:p>
            <a:pPr marL="0" indent="0" algn="ctr">
              <a:lnSpc>
                <a:spcPct val="105000"/>
              </a:lnSpc>
              <a:buNone/>
            </a:pPr>
            <a:endParaRPr lang="en-IN"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215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63" y="170033"/>
            <a:ext cx="8247205" cy="487588"/>
          </a:xfrm>
        </p:spPr>
        <p:txBody>
          <a:bodyPr>
            <a:normAutofit/>
          </a:bodyPr>
          <a:lstStyle/>
          <a:p>
            <a:r>
              <a:rPr lang="en-GB" dirty="0" smtClean="0">
                <a:solidFill>
                  <a:srgbClr val="0070C0"/>
                </a:solidFill>
                <a:latin typeface="Calibri" panose="020F0502020204030204" pitchFamily="34" charset="0"/>
                <a:cs typeface="Calibri" panose="020F0502020204030204" pitchFamily="34" charset="0"/>
              </a:rPr>
              <a:t>Is the slump test is capable of measuring workability?</a:t>
            </a:r>
            <a:endParaRPr lang="en-GB" dirty="0">
              <a:solidFill>
                <a:srgbClr val="0070C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84122" y="657621"/>
            <a:ext cx="4585496" cy="5002034"/>
          </a:xfrm>
        </p:spPr>
        <p:txBody>
          <a:bodyPr>
            <a:normAutofit lnSpcReduction="10000"/>
          </a:bodyPr>
          <a:lstStyle/>
          <a:p>
            <a:pPr>
              <a:buClrTx/>
              <a:buFont typeface="Wingdings" panose="05000000000000000000" pitchFamily="2" charset="2"/>
              <a:buChar char="Ø"/>
            </a:pPr>
            <a:r>
              <a:rPr lang="en-US" sz="1600" b="1" spc="-41" dirty="0">
                <a:solidFill>
                  <a:schemeClr val="tx1"/>
                </a:solidFill>
                <a:latin typeface="Calibri" panose="020F0502020204030204" pitchFamily="34" charset="0"/>
                <a:cs typeface="Calibri" panose="020F0502020204030204" pitchFamily="34" charset="0"/>
              </a:rPr>
              <a:t>Limitation of </a:t>
            </a:r>
            <a:r>
              <a:rPr lang="en-US" sz="1600" b="1" spc="-41" dirty="0" smtClean="0">
                <a:solidFill>
                  <a:schemeClr val="tx1"/>
                </a:solidFill>
                <a:latin typeface="Calibri" panose="020F0502020204030204" pitchFamily="34" charset="0"/>
                <a:cs typeface="Calibri" panose="020F0502020204030204" pitchFamily="34" charset="0"/>
              </a:rPr>
              <a:t>Slump </a:t>
            </a:r>
            <a:r>
              <a:rPr lang="en-US" sz="1600" b="1" spc="-41" dirty="0">
                <a:solidFill>
                  <a:schemeClr val="tx1"/>
                </a:solidFill>
                <a:latin typeface="Calibri" panose="020F0502020204030204" pitchFamily="34" charset="0"/>
                <a:cs typeface="Calibri" panose="020F0502020204030204" pitchFamily="34" charset="0"/>
              </a:rPr>
              <a:t>Test</a:t>
            </a:r>
          </a:p>
          <a:p>
            <a:pPr algn="just">
              <a:buClrTx/>
              <a:buFont typeface="Wingdings" panose="05000000000000000000" pitchFamily="2" charset="2"/>
              <a:buChar char="q"/>
            </a:pPr>
            <a:r>
              <a:rPr lang="en-GB" sz="1600" spc="-41" dirty="0" smtClean="0">
                <a:solidFill>
                  <a:schemeClr val="tx1"/>
                </a:solidFill>
                <a:latin typeface="Calibri" panose="020F0502020204030204" pitchFamily="34" charset="0"/>
                <a:cs typeface="Calibri" panose="020F0502020204030204" pitchFamily="34" charset="0"/>
              </a:rPr>
              <a:t> </a:t>
            </a:r>
            <a:r>
              <a:rPr lang="en-US" sz="1600" spc="-41" dirty="0">
                <a:solidFill>
                  <a:schemeClr val="tx1"/>
                </a:solidFill>
                <a:latin typeface="Calibri" panose="020F0502020204030204" pitchFamily="34" charset="0"/>
                <a:cs typeface="Calibri" panose="020F0502020204030204" pitchFamily="34" charset="0"/>
              </a:rPr>
              <a:t>Not Differentiating the mixes.</a:t>
            </a:r>
          </a:p>
          <a:p>
            <a:pPr algn="just">
              <a:buClrTx/>
              <a:buFont typeface="Wingdings" panose="05000000000000000000" pitchFamily="2" charset="2"/>
              <a:buChar char="q"/>
            </a:pPr>
            <a:r>
              <a:rPr lang="en-GB" sz="1600" spc="-41" dirty="0" smtClean="0">
                <a:solidFill>
                  <a:schemeClr val="tx1"/>
                </a:solidFill>
                <a:latin typeface="Calibri" panose="020F0502020204030204" pitchFamily="34" charset="0"/>
                <a:cs typeface="Calibri" panose="020F0502020204030204" pitchFamily="34" charset="0"/>
              </a:rPr>
              <a:t>For example – CVC mix – Different mixes showing same slump value</a:t>
            </a:r>
          </a:p>
          <a:p>
            <a:pPr algn="just">
              <a:buClrTx/>
              <a:buFont typeface="Wingdings" panose="05000000000000000000" pitchFamily="2" charset="2"/>
              <a:buChar char="q"/>
            </a:pPr>
            <a:r>
              <a:rPr lang="en-GB" sz="1600" spc="-41" dirty="0" smtClean="0">
                <a:solidFill>
                  <a:schemeClr val="tx1"/>
                </a:solidFill>
                <a:latin typeface="Calibri" panose="020F0502020204030204" pitchFamily="34" charset="0"/>
                <a:cs typeface="Calibri" panose="020F0502020204030204" pitchFamily="34" charset="0"/>
              </a:rPr>
              <a:t>SCC mix –Different mixes showing same slump flow.</a:t>
            </a:r>
          </a:p>
          <a:p>
            <a:pPr algn="just">
              <a:buClrTx/>
              <a:buFont typeface="Wingdings" panose="05000000000000000000" pitchFamily="2" charset="2"/>
              <a:buChar char="q"/>
            </a:pPr>
            <a:r>
              <a:rPr lang="en-GB" sz="1600" spc="-41" dirty="0" smtClean="0">
                <a:solidFill>
                  <a:schemeClr val="tx1"/>
                </a:solidFill>
                <a:latin typeface="Calibri" panose="020F0502020204030204" pitchFamily="34" charset="0"/>
                <a:cs typeface="Calibri" panose="020F0502020204030204" pitchFamily="34" charset="0"/>
              </a:rPr>
              <a:t>Reproducibility </a:t>
            </a:r>
            <a:r>
              <a:rPr lang="en-GB" sz="1600" spc="-41" dirty="0">
                <a:solidFill>
                  <a:schemeClr val="tx1"/>
                </a:solidFill>
                <a:latin typeface="Calibri" panose="020F0502020204030204" pitchFamily="34" charset="0"/>
                <a:cs typeface="Calibri" panose="020F0502020204030204" pitchFamily="34" charset="0"/>
              </a:rPr>
              <a:t>of the test results is very poor. </a:t>
            </a:r>
          </a:p>
          <a:p>
            <a:pPr algn="just">
              <a:buClrTx/>
              <a:buFont typeface="Wingdings" panose="05000000000000000000" pitchFamily="2" charset="2"/>
              <a:buChar char="q"/>
            </a:pPr>
            <a:r>
              <a:rPr lang="en-US" sz="1600" spc="-41" dirty="0" smtClean="0">
                <a:solidFill>
                  <a:schemeClr val="tx1"/>
                </a:solidFill>
                <a:latin typeface="Calibri" panose="020F0502020204030204" pitchFamily="34" charset="0"/>
                <a:cs typeface="Calibri" panose="020F0502020204030204" pitchFamily="34" charset="0"/>
              </a:rPr>
              <a:t> Slump </a:t>
            </a:r>
            <a:r>
              <a:rPr lang="en-US" sz="1600" spc="-41" dirty="0">
                <a:solidFill>
                  <a:schemeClr val="tx1"/>
                </a:solidFill>
                <a:latin typeface="Calibri" panose="020F0502020204030204" pitchFamily="34" charset="0"/>
                <a:cs typeface="Calibri" panose="020F0502020204030204" pitchFamily="34" charset="0"/>
              </a:rPr>
              <a:t>test is a static test, not a dynamic one</a:t>
            </a:r>
            <a:r>
              <a:rPr lang="en-GB" sz="1600" spc="-41" dirty="0">
                <a:solidFill>
                  <a:schemeClr val="tx1"/>
                </a:solidFill>
                <a:latin typeface="Calibri" panose="020F0502020204030204" pitchFamily="34" charset="0"/>
                <a:cs typeface="Calibri" panose="020F0502020204030204" pitchFamily="34" charset="0"/>
              </a:rPr>
              <a:t>; therefore, results are influenced by concrete thixotropy.</a:t>
            </a:r>
          </a:p>
          <a:p>
            <a:pPr algn="just">
              <a:buClrTx/>
              <a:buFont typeface="Wingdings" panose="05000000000000000000" pitchFamily="2" charset="2"/>
              <a:buChar char="q"/>
            </a:pPr>
            <a:r>
              <a:rPr lang="en-GB" sz="1600" spc="-41" dirty="0" smtClean="0">
                <a:solidFill>
                  <a:schemeClr val="tx1"/>
                </a:solidFill>
                <a:latin typeface="Calibri" panose="020F0502020204030204" pitchFamily="34" charset="0"/>
                <a:cs typeface="Calibri" panose="020F0502020204030204" pitchFamily="34" charset="0"/>
              </a:rPr>
              <a:t> Slump </a:t>
            </a:r>
            <a:r>
              <a:rPr lang="en-GB" sz="1600" spc="-41" dirty="0">
                <a:solidFill>
                  <a:schemeClr val="tx1"/>
                </a:solidFill>
                <a:latin typeface="Calibri" panose="020F0502020204030204" pitchFamily="34" charset="0"/>
                <a:cs typeface="Calibri" panose="020F0502020204030204" pitchFamily="34" charset="0"/>
              </a:rPr>
              <a:t>values are subjective assessment and values can be adjustable- based on </a:t>
            </a:r>
            <a:r>
              <a:rPr lang="en-GB" sz="1600" spc="-41" dirty="0" smtClean="0">
                <a:solidFill>
                  <a:schemeClr val="tx1"/>
                </a:solidFill>
                <a:latin typeface="Calibri" panose="020F0502020204030204" pitchFamily="34" charset="0"/>
                <a:cs typeface="Calibri" panose="020F0502020204030204" pitchFamily="34" charset="0"/>
              </a:rPr>
              <a:t>requirements.</a:t>
            </a:r>
          </a:p>
          <a:p>
            <a:pPr algn="just">
              <a:buClrTx/>
              <a:buFont typeface="Wingdings" panose="05000000000000000000" pitchFamily="2" charset="2"/>
              <a:buChar char="q"/>
            </a:pPr>
            <a:r>
              <a:rPr lang="en-GB" sz="1600" b="1" spc="-41" dirty="0" smtClean="0">
                <a:solidFill>
                  <a:schemeClr val="tx1"/>
                </a:solidFill>
                <a:latin typeface="Calibri" panose="020F0502020204030204" pitchFamily="34" charset="0"/>
                <a:cs typeface="Calibri" panose="020F0502020204030204" pitchFamily="34" charset="0"/>
              </a:rPr>
              <a:t>That </a:t>
            </a:r>
            <a:r>
              <a:rPr lang="en-US" sz="1600" dirty="0" smtClean="0">
                <a:solidFill>
                  <a:schemeClr val="tx1"/>
                </a:solidFill>
                <a:latin typeface="Calibri" panose="020F0502020204030204" pitchFamily="34" charset="0"/>
                <a:cs typeface="Calibri" panose="020F0502020204030204" pitchFamily="34" charset="0"/>
              </a:rPr>
              <a:t>measure </a:t>
            </a:r>
            <a:r>
              <a:rPr lang="en-US" sz="1600" dirty="0">
                <a:solidFill>
                  <a:schemeClr val="tx1"/>
                </a:solidFill>
                <a:latin typeface="Calibri" panose="020F0502020204030204" pitchFamily="34" charset="0"/>
                <a:cs typeface="Calibri" panose="020F0502020204030204" pitchFamily="34" charset="0"/>
              </a:rPr>
              <a:t>the value with respect to  either distance or time, that is specific to the test method</a:t>
            </a:r>
            <a:r>
              <a:rPr lang="en-US" sz="1600" dirty="0" smtClean="0">
                <a:solidFill>
                  <a:schemeClr val="tx1"/>
                </a:solidFill>
                <a:latin typeface="Calibri" panose="020F0502020204030204" pitchFamily="34" charset="0"/>
                <a:cs typeface="Calibri" panose="020F0502020204030204" pitchFamily="34" charset="0"/>
              </a:rPr>
              <a:t>.</a:t>
            </a:r>
          </a:p>
          <a:p>
            <a:pPr algn="just">
              <a:buClrTx/>
              <a:buFont typeface="Wingdings" panose="05000000000000000000" pitchFamily="2" charset="2"/>
              <a:buChar char="q"/>
            </a:pPr>
            <a:r>
              <a:rPr lang="en-GB" sz="1600" spc="-41" dirty="0">
                <a:solidFill>
                  <a:schemeClr val="tx1"/>
                </a:solidFill>
                <a:latin typeface="Calibri" panose="020F0502020204030204" pitchFamily="34" charset="0"/>
                <a:cs typeface="Calibri" panose="020F0502020204030204" pitchFamily="34" charset="0"/>
              </a:rPr>
              <a:t>Tattersall and Banfill [1991] continuously argued that all these methods empirical in nature and they called these tests are </a:t>
            </a:r>
            <a:r>
              <a:rPr lang="en-GB" sz="1600" b="1" spc="-41" dirty="0">
                <a:solidFill>
                  <a:schemeClr val="tx1"/>
                </a:solidFill>
                <a:latin typeface="Calibri" panose="020F0502020204030204" pitchFamily="34" charset="0"/>
                <a:cs typeface="Calibri" panose="020F0502020204030204" pitchFamily="34" charset="0"/>
              </a:rPr>
              <a:t>Single-point tests. </a:t>
            </a:r>
            <a:endParaRPr lang="en-GB" sz="1600" b="1" spc="-41" dirty="0" smtClean="0">
              <a:solidFill>
                <a:schemeClr val="tx1"/>
              </a:solidFill>
              <a:latin typeface="Calibri" panose="020F0502020204030204" pitchFamily="34" charset="0"/>
              <a:cs typeface="Calibri" panose="020F0502020204030204" pitchFamily="34" charset="0"/>
            </a:endParaRPr>
          </a:p>
          <a:p>
            <a:pPr algn="just">
              <a:buClrTx/>
              <a:buFont typeface="Wingdings" panose="05000000000000000000" pitchFamily="2" charset="2"/>
              <a:buChar char="q"/>
            </a:pPr>
            <a:r>
              <a:rPr lang="en-GB" sz="1600" spc="-41" dirty="0" smtClean="0">
                <a:solidFill>
                  <a:schemeClr val="tx1"/>
                </a:solidFill>
                <a:latin typeface="Calibri" panose="020F0502020204030204" pitchFamily="34" charset="0"/>
                <a:cs typeface="Calibri" panose="020F0502020204030204" pitchFamily="34" charset="0"/>
              </a:rPr>
              <a:t>They suggested for better flow characterisation of fresh concrete by Multi-point Test. </a:t>
            </a:r>
          </a:p>
          <a:p>
            <a:pPr algn="just">
              <a:buClrTx/>
              <a:buFont typeface="Wingdings" panose="05000000000000000000" pitchFamily="2" charset="2"/>
              <a:buChar char="q"/>
            </a:pPr>
            <a:endParaRPr lang="en-GB" sz="1600" b="1" spc="-41" dirty="0">
              <a:solidFill>
                <a:schemeClr val="tx1"/>
              </a:solidFill>
              <a:latin typeface="Calibri" panose="020F0502020204030204" pitchFamily="34" charset="0"/>
              <a:cs typeface="Calibri" panose="020F0502020204030204" pitchFamily="34" charset="0"/>
            </a:endParaRPr>
          </a:p>
          <a:p>
            <a:pPr marL="0" indent="0" algn="just">
              <a:buClrTx/>
              <a:buNone/>
            </a:pPr>
            <a:endParaRPr lang="en-US" sz="1600" dirty="0">
              <a:solidFill>
                <a:schemeClr val="tx1"/>
              </a:solidFill>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C694EB16-5C96-403F-BFFE-8C40709B382B}" type="datetime1">
              <a:rPr lang="en-US" sz="800" b="1" smtClean="0">
                <a:solidFill>
                  <a:schemeClr val="tx1"/>
                </a:solidFill>
              </a:rPr>
              <a:t>9/19/2018</a:t>
            </a:fld>
            <a:endParaRPr lang="en-US" sz="800" b="1" dirty="0">
              <a:solidFill>
                <a:schemeClr val="tx1"/>
              </a:solidFill>
            </a:endParaRPr>
          </a:p>
        </p:txBody>
      </p:sp>
      <p:sp>
        <p:nvSpPr>
          <p:cNvPr id="5" name="Footer Placeholder 4"/>
          <p:cNvSpPr>
            <a:spLocks noGrp="1"/>
          </p:cNvSpPr>
          <p:nvPr>
            <p:ph type="ftr" sz="quarter" idx="11"/>
          </p:nvPr>
        </p:nvSpPr>
        <p:spPr>
          <a:xfrm rot="16200000">
            <a:off x="7297029" y="3573489"/>
            <a:ext cx="4499761" cy="296664"/>
          </a:xfrm>
        </p:spPr>
        <p:txBody>
          <a:bodyPr/>
          <a:lstStyle/>
          <a:p>
            <a:r>
              <a:rPr lang="en-GB" sz="1080" b="1" dirty="0"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8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a:bodyPr>
          <a:lstStyle/>
          <a:p>
            <a:fld id="{6D22F896-40B5-4ADD-8801-0D06FADFA095}" type="slidenum">
              <a:rPr lang="en-US" sz="1800" b="1" smtClean="0">
                <a:solidFill>
                  <a:schemeClr val="tx1"/>
                </a:solidFill>
                <a:latin typeface="Calibri" panose="020F0502020204030204" pitchFamily="34" charset="0"/>
                <a:cs typeface="Calibri" panose="020F0502020204030204" pitchFamily="34" charset="0"/>
              </a:rPr>
              <a:pPr/>
              <a:t>4</a:t>
            </a:fld>
            <a:endParaRPr lang="en-US" sz="1800" b="1" dirty="0">
              <a:solidFill>
                <a:schemeClr val="tx1"/>
              </a:solidFill>
              <a:latin typeface="Calibri" panose="020F0502020204030204" pitchFamily="34" charset="0"/>
              <a:cs typeface="Calibri" panose="020F0502020204030204" pitchFamily="34" charset="0"/>
            </a:endParaRPr>
          </a:p>
        </p:txBody>
      </p:sp>
      <p:sp>
        <p:nvSpPr>
          <p:cNvPr id="9" name="Rectangle 5"/>
          <p:cNvSpPr>
            <a:spLocks noChangeArrowheads="1"/>
          </p:cNvSpPr>
          <p:nvPr/>
        </p:nvSpPr>
        <p:spPr bwMode="auto">
          <a:xfrm>
            <a:off x="4839650" y="2182622"/>
            <a:ext cx="3992680"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47642" indent="-247642" algn="ctr" defTabSz="990570">
              <a:buFontTx/>
              <a:buAutoNum type="alphaLcParenBoth"/>
            </a:pPr>
            <a:r>
              <a:rPr lang="en-US" sz="900" b="1" dirty="0">
                <a:latin typeface="Calibri" panose="020F0502020204030204" pitchFamily="34" charset="0"/>
                <a:ea typeface="Times New Roman" panose="02020603050405020304" pitchFamily="18" charset="0"/>
                <a:cs typeface="Calibri" panose="020F0502020204030204" pitchFamily="34" charset="0"/>
              </a:rPr>
              <a:t>Concrete mix (cement=300 kg/m</a:t>
            </a:r>
            <a:r>
              <a:rPr lang="en-US" sz="900" b="1" baseline="30000" dirty="0">
                <a:latin typeface="Calibri" panose="020F0502020204030204" pitchFamily="34" charset="0"/>
                <a:ea typeface="Times New Roman" panose="02020603050405020304" pitchFamily="18" charset="0"/>
                <a:cs typeface="Calibri" panose="020F0502020204030204" pitchFamily="34" charset="0"/>
              </a:rPr>
              <a:t>3</a:t>
            </a:r>
            <a:r>
              <a:rPr lang="en-US" sz="900" b="1" dirty="0">
                <a:latin typeface="Calibri" panose="020F0502020204030204" pitchFamily="34" charset="0"/>
                <a:ea typeface="Times New Roman" panose="02020603050405020304" pitchFamily="18" charset="0"/>
                <a:cs typeface="Calibri" panose="020F0502020204030204" pitchFamily="34" charset="0"/>
              </a:rPr>
              <a:t> and Water=115 lit/m</a:t>
            </a:r>
            <a:r>
              <a:rPr lang="en-US" sz="900" b="1" baseline="30000" dirty="0">
                <a:latin typeface="Calibri" panose="020F0502020204030204" pitchFamily="34" charset="0"/>
                <a:ea typeface="Times New Roman" panose="02020603050405020304" pitchFamily="18" charset="0"/>
                <a:cs typeface="Calibri" panose="020F0502020204030204" pitchFamily="34" charset="0"/>
              </a:rPr>
              <a:t>3</a:t>
            </a:r>
            <a:r>
              <a:rPr lang="en-US" sz="900" b="1" dirty="0">
                <a:latin typeface="Calibri" panose="020F0502020204030204" pitchFamily="34" charset="0"/>
                <a:ea typeface="Times New Roman" panose="02020603050405020304" pitchFamily="18" charset="0"/>
                <a:cs typeface="Calibri" panose="020F0502020204030204" pitchFamily="34" charset="0"/>
              </a:rPr>
              <a:t>);</a:t>
            </a:r>
          </a:p>
          <a:p>
            <a:pPr marL="247642" indent="-247642" algn="ctr" defTabSz="990570">
              <a:buFontTx/>
              <a:buAutoNum type="alphaLcParenBoth"/>
            </a:pPr>
            <a:r>
              <a:rPr lang="en-US" sz="900" b="1" dirty="0">
                <a:latin typeface="Calibri" panose="020F0502020204030204" pitchFamily="34" charset="0"/>
                <a:ea typeface="Times New Roman" panose="02020603050405020304" pitchFamily="18" charset="0"/>
                <a:cs typeface="Calibri" panose="020F0502020204030204" pitchFamily="34" charset="0"/>
              </a:rPr>
              <a:t>Concrete mix (cement=450 kg/m</a:t>
            </a:r>
            <a:r>
              <a:rPr lang="en-US" sz="900" b="1" baseline="30000" dirty="0">
                <a:latin typeface="Calibri" panose="020F0502020204030204" pitchFamily="34" charset="0"/>
                <a:ea typeface="Times New Roman" panose="02020603050405020304" pitchFamily="18" charset="0"/>
                <a:cs typeface="Calibri" panose="020F0502020204030204" pitchFamily="34" charset="0"/>
              </a:rPr>
              <a:t>3</a:t>
            </a:r>
            <a:r>
              <a:rPr lang="en-US" sz="900" b="1" dirty="0">
                <a:latin typeface="Calibri" panose="020F0502020204030204" pitchFamily="34" charset="0"/>
                <a:ea typeface="Times New Roman" panose="02020603050405020304" pitchFamily="18" charset="0"/>
                <a:cs typeface="Calibri" panose="020F0502020204030204" pitchFamily="34" charset="0"/>
              </a:rPr>
              <a:t> and Water=115 lit/m</a:t>
            </a:r>
            <a:r>
              <a:rPr lang="en-US" sz="900" b="1" baseline="30000" dirty="0">
                <a:latin typeface="Calibri" panose="020F0502020204030204" pitchFamily="34" charset="0"/>
                <a:ea typeface="Times New Roman" panose="02020603050405020304" pitchFamily="18" charset="0"/>
                <a:cs typeface="Calibri" panose="020F0502020204030204" pitchFamily="34" charset="0"/>
              </a:rPr>
              <a:t>3</a:t>
            </a:r>
            <a:r>
              <a:rPr lang="en-US" sz="900" b="1" dirty="0">
                <a:latin typeface="Calibri" panose="020F0502020204030204" pitchFamily="34" charset="0"/>
                <a:ea typeface="Times New Roman" panose="02020603050405020304" pitchFamily="18" charset="0"/>
                <a:cs typeface="Calibri" panose="020F0502020204030204" pitchFamily="34" charset="0"/>
              </a:rPr>
              <a:t>)</a:t>
            </a:r>
            <a:endParaRPr lang="en-US" sz="900" dirty="0">
              <a:latin typeface="Calibri" panose="020F0502020204030204" pitchFamily="34" charset="0"/>
              <a:cs typeface="Calibri" panose="020F0502020204030204" pitchFamily="34" charset="0"/>
            </a:endParaRPr>
          </a:p>
        </p:txBody>
      </p:sp>
      <p:sp>
        <p:nvSpPr>
          <p:cNvPr id="16" name="Rectangle 5"/>
          <p:cNvSpPr>
            <a:spLocks noChangeArrowheads="1"/>
          </p:cNvSpPr>
          <p:nvPr/>
        </p:nvSpPr>
        <p:spPr bwMode="auto">
          <a:xfrm>
            <a:off x="5133387" y="4907437"/>
            <a:ext cx="4201420" cy="66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990570"/>
            <a:r>
              <a:rPr lang="en-US" sz="900" b="1" dirty="0">
                <a:latin typeface="Calibri" panose="020F0502020204030204" pitchFamily="34" charset="0"/>
                <a:ea typeface="Times New Roman" panose="02020603050405020304" pitchFamily="18" charset="0"/>
                <a:cs typeface="Calibri" panose="020F0502020204030204" pitchFamily="34" charset="0"/>
              </a:rPr>
              <a:t>(</a:t>
            </a:r>
            <a:r>
              <a:rPr lang="en-US" sz="900" b="1" dirty="0" err="1">
                <a:latin typeface="Calibri" panose="020F0502020204030204" pitchFamily="34" charset="0"/>
                <a:ea typeface="Times New Roman" panose="02020603050405020304" pitchFamily="18" charset="0"/>
                <a:cs typeface="Calibri" panose="020F0502020204030204" pitchFamily="34" charset="0"/>
              </a:rPr>
              <a:t>i</a:t>
            </a:r>
            <a:r>
              <a:rPr lang="en-US" sz="900" b="1" dirty="0">
                <a:latin typeface="Calibri" panose="020F0502020204030204" pitchFamily="34" charset="0"/>
                <a:ea typeface="Times New Roman" panose="02020603050405020304" pitchFamily="18" charset="0"/>
                <a:cs typeface="Calibri" panose="020F0502020204030204" pitchFamily="34" charset="0"/>
              </a:rPr>
              <a:t>)  Concrete mix (powder=550 kg/m</a:t>
            </a:r>
            <a:r>
              <a:rPr lang="en-US" sz="900" b="1" baseline="30000" dirty="0">
                <a:latin typeface="Calibri" panose="020F0502020204030204" pitchFamily="34" charset="0"/>
                <a:ea typeface="Times New Roman" panose="02020603050405020304" pitchFamily="18" charset="0"/>
                <a:cs typeface="Calibri" panose="020F0502020204030204" pitchFamily="34" charset="0"/>
              </a:rPr>
              <a:t>3</a:t>
            </a:r>
            <a:r>
              <a:rPr lang="en-US" sz="900" b="1" dirty="0">
                <a:latin typeface="Calibri" panose="020F0502020204030204" pitchFamily="34" charset="0"/>
                <a:ea typeface="Times New Roman" panose="02020603050405020304" pitchFamily="18" charset="0"/>
                <a:cs typeface="Calibri" panose="020F0502020204030204" pitchFamily="34" charset="0"/>
              </a:rPr>
              <a:t> and Water=180 lit/m</a:t>
            </a:r>
            <a:r>
              <a:rPr lang="en-US" sz="900" b="1" baseline="30000" dirty="0">
                <a:latin typeface="Calibri" panose="020F0502020204030204" pitchFamily="34" charset="0"/>
                <a:ea typeface="Times New Roman" panose="02020603050405020304" pitchFamily="18" charset="0"/>
                <a:cs typeface="Calibri" panose="020F0502020204030204" pitchFamily="34" charset="0"/>
              </a:rPr>
              <a:t>3</a:t>
            </a:r>
            <a:r>
              <a:rPr lang="en-US" sz="900" b="1" dirty="0">
                <a:latin typeface="Calibri" panose="020F0502020204030204" pitchFamily="34" charset="0"/>
                <a:ea typeface="Times New Roman" panose="02020603050405020304" pitchFamily="18" charset="0"/>
                <a:cs typeface="Calibri" panose="020F0502020204030204" pitchFamily="34" charset="0"/>
              </a:rPr>
              <a:t> ; SP=0.5%; </a:t>
            </a:r>
          </a:p>
          <a:p>
            <a:pPr algn="just" defTabSz="990570"/>
            <a:r>
              <a:rPr lang="en-US" sz="900" b="1" dirty="0">
                <a:latin typeface="Calibri" panose="020F0502020204030204" pitchFamily="34" charset="0"/>
                <a:ea typeface="Times New Roman" panose="02020603050405020304" pitchFamily="18" charset="0"/>
                <a:cs typeface="Calibri" panose="020F0502020204030204" pitchFamily="34" charset="0"/>
              </a:rPr>
              <a:t>      Slump flow = 700 mm (</a:t>
            </a:r>
            <a:r>
              <a:rPr lang="en-US" sz="900" b="1" dirty="0" err="1">
                <a:latin typeface="Calibri" panose="020F0502020204030204" pitchFamily="34" charset="0"/>
                <a:ea typeface="Times New Roman" panose="02020603050405020304" pitchFamily="18" charset="0"/>
                <a:cs typeface="Calibri" panose="020F0502020204030204" pitchFamily="34" charset="0"/>
              </a:rPr>
              <a:t>avg</a:t>
            </a:r>
            <a:r>
              <a:rPr lang="en-US" sz="900" b="1" dirty="0">
                <a:latin typeface="Calibri" panose="020F0502020204030204" pitchFamily="34" charset="0"/>
                <a:ea typeface="Times New Roman" panose="02020603050405020304" pitchFamily="18" charset="0"/>
                <a:cs typeface="Calibri" panose="020F0502020204030204" pitchFamily="34" charset="0"/>
              </a:rPr>
              <a:t>)</a:t>
            </a:r>
          </a:p>
          <a:p>
            <a:pPr algn="just" defTabSz="990570"/>
            <a:r>
              <a:rPr lang="en-US" sz="900" b="1" dirty="0">
                <a:latin typeface="Calibri" panose="020F0502020204030204" pitchFamily="34" charset="0"/>
                <a:ea typeface="Times New Roman" panose="02020603050405020304" pitchFamily="18" charset="0"/>
                <a:cs typeface="Calibri" panose="020F0502020204030204" pitchFamily="34" charset="0"/>
              </a:rPr>
              <a:t>(ii)  Concrete mix (powder=580 kg/m</a:t>
            </a:r>
            <a:r>
              <a:rPr lang="en-US" sz="900" b="1" baseline="30000" dirty="0">
                <a:latin typeface="Calibri" panose="020F0502020204030204" pitchFamily="34" charset="0"/>
                <a:ea typeface="Times New Roman" panose="02020603050405020304" pitchFamily="18" charset="0"/>
                <a:cs typeface="Calibri" panose="020F0502020204030204" pitchFamily="34" charset="0"/>
              </a:rPr>
              <a:t>3</a:t>
            </a:r>
            <a:r>
              <a:rPr lang="en-US" sz="900" b="1" dirty="0">
                <a:latin typeface="Calibri" panose="020F0502020204030204" pitchFamily="34" charset="0"/>
                <a:ea typeface="Times New Roman" panose="02020603050405020304" pitchFamily="18" charset="0"/>
                <a:cs typeface="Calibri" panose="020F0502020204030204" pitchFamily="34" charset="0"/>
              </a:rPr>
              <a:t> and Water=190 lit/m</a:t>
            </a:r>
            <a:r>
              <a:rPr lang="en-US" sz="900" b="1" baseline="30000" dirty="0">
                <a:latin typeface="Calibri" panose="020F0502020204030204" pitchFamily="34" charset="0"/>
                <a:ea typeface="Times New Roman" panose="02020603050405020304" pitchFamily="18" charset="0"/>
                <a:cs typeface="Calibri" panose="020F0502020204030204" pitchFamily="34" charset="0"/>
              </a:rPr>
              <a:t>3</a:t>
            </a:r>
            <a:r>
              <a:rPr lang="en-US" sz="900" b="1" dirty="0">
                <a:latin typeface="Calibri" panose="020F0502020204030204" pitchFamily="34" charset="0"/>
                <a:ea typeface="Times New Roman" panose="02020603050405020304" pitchFamily="18" charset="0"/>
                <a:cs typeface="Calibri" panose="020F0502020204030204" pitchFamily="34" charset="0"/>
              </a:rPr>
              <a:t> ; SP=0.5%; </a:t>
            </a:r>
          </a:p>
          <a:p>
            <a:pPr algn="just" defTabSz="990570"/>
            <a:r>
              <a:rPr lang="en-US" sz="900" b="1" dirty="0">
                <a:latin typeface="Calibri" panose="020F0502020204030204" pitchFamily="34" charset="0"/>
                <a:ea typeface="Times New Roman" panose="02020603050405020304" pitchFamily="18" charset="0"/>
                <a:cs typeface="Calibri" panose="020F0502020204030204" pitchFamily="34" charset="0"/>
              </a:rPr>
              <a:t>       Slump flow = 700 mm (</a:t>
            </a:r>
            <a:r>
              <a:rPr lang="en-US" sz="900" b="1" dirty="0" err="1">
                <a:latin typeface="Calibri" panose="020F0502020204030204" pitchFamily="34" charset="0"/>
                <a:ea typeface="Times New Roman" panose="02020603050405020304" pitchFamily="18" charset="0"/>
                <a:cs typeface="Calibri" panose="020F0502020204030204" pitchFamily="34" charset="0"/>
              </a:rPr>
              <a:t>avg</a:t>
            </a:r>
            <a:r>
              <a:rPr lang="en-US" sz="900" b="1" dirty="0">
                <a:latin typeface="Calibri" panose="020F0502020204030204" pitchFamily="34" charset="0"/>
                <a:ea typeface="Times New Roman" panose="02020603050405020304" pitchFamily="18" charset="0"/>
                <a:cs typeface="Calibri" panose="020F0502020204030204" pitchFamily="34" charset="0"/>
              </a:rPr>
              <a:t>)</a:t>
            </a:r>
            <a:r>
              <a:rPr lang="en-US" sz="9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2"/>
          <a:stretch>
            <a:fillRect/>
          </a:stretch>
        </p:blipFill>
        <p:spPr>
          <a:xfrm>
            <a:off x="5092777" y="763397"/>
            <a:ext cx="3638550" cy="1419225"/>
          </a:xfrm>
          <a:prstGeom prst="rect">
            <a:avLst/>
          </a:prstGeom>
        </p:spPr>
      </p:pic>
      <p:pic>
        <p:nvPicPr>
          <p:cNvPr id="21" name="Picture 20"/>
          <p:cNvPicPr>
            <a:picLocks noChangeAspect="1"/>
          </p:cNvPicPr>
          <p:nvPr/>
        </p:nvPicPr>
        <p:blipFill>
          <a:blip r:embed="rId3"/>
          <a:stretch>
            <a:fillRect/>
          </a:stretch>
        </p:blipFill>
        <p:spPr>
          <a:xfrm>
            <a:off x="5165205" y="2991955"/>
            <a:ext cx="3667125" cy="1847850"/>
          </a:xfrm>
          <a:prstGeom prst="rect">
            <a:avLst/>
          </a:prstGeom>
        </p:spPr>
      </p:pic>
    </p:spTree>
    <p:extLst>
      <p:ext uri="{BB962C8B-B14F-4D97-AF65-F5344CB8AC3E}">
        <p14:creationId xmlns:p14="http://schemas.microsoft.com/office/powerpoint/2010/main" val="1563161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05" y="420218"/>
            <a:ext cx="7781089" cy="513610"/>
          </a:xfrm>
        </p:spPr>
        <p:txBody>
          <a:bodyPr>
            <a:normAutofit/>
          </a:bodyPr>
          <a:lstStyle/>
          <a:p>
            <a:r>
              <a:rPr lang="en-GB" sz="3200" dirty="0" smtClean="0">
                <a:solidFill>
                  <a:srgbClr val="0070C0"/>
                </a:solidFill>
                <a:latin typeface="Calibri" panose="020F0502020204030204" pitchFamily="34" charset="0"/>
                <a:cs typeface="Calibri" panose="020F0502020204030204" pitchFamily="34" charset="0"/>
              </a:rPr>
              <a:t>Need for Rheology </a:t>
            </a:r>
            <a:endParaRPr lang="en-GB" sz="3200" dirty="0">
              <a:solidFill>
                <a:srgbClr val="0070C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28306" y="1025330"/>
            <a:ext cx="4918893" cy="4165598"/>
          </a:xfrm>
        </p:spPr>
        <p:txBody>
          <a:bodyPr>
            <a:normAutofit/>
          </a:bodyPr>
          <a:lstStyle/>
          <a:p>
            <a:pPr algn="just">
              <a:buClrTx/>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Need to study the scientific description of concrete </a:t>
            </a:r>
            <a:r>
              <a:rPr lang="en-US" sz="1800" dirty="0" smtClean="0">
                <a:solidFill>
                  <a:schemeClr val="tx1"/>
                </a:solidFill>
                <a:latin typeface="Calibri" panose="020F0502020204030204" pitchFamily="34" charset="0"/>
                <a:cs typeface="Calibri" panose="020F0502020204030204" pitchFamily="34" charset="0"/>
              </a:rPr>
              <a:t>in terms </a:t>
            </a:r>
            <a:r>
              <a:rPr lang="en-US" sz="1800" dirty="0">
                <a:solidFill>
                  <a:schemeClr val="tx1"/>
                </a:solidFill>
                <a:latin typeface="Calibri" panose="020F0502020204030204" pitchFamily="34" charset="0"/>
                <a:cs typeface="Calibri" panose="020F0502020204030204" pitchFamily="34" charset="0"/>
              </a:rPr>
              <a:t>of the flow and deformation of </a:t>
            </a:r>
            <a:r>
              <a:rPr lang="en-US" sz="1800" dirty="0" smtClean="0">
                <a:solidFill>
                  <a:schemeClr val="tx1"/>
                </a:solidFill>
                <a:latin typeface="Calibri" panose="020F0502020204030204" pitchFamily="34" charset="0"/>
                <a:cs typeface="Calibri" panose="020F0502020204030204" pitchFamily="34" charset="0"/>
              </a:rPr>
              <a:t>matter-to </a:t>
            </a:r>
            <a:r>
              <a:rPr lang="en-US" sz="1800" dirty="0">
                <a:solidFill>
                  <a:schemeClr val="tx1"/>
                </a:solidFill>
                <a:latin typeface="Calibri" panose="020F0502020204030204" pitchFamily="34" charset="0"/>
                <a:cs typeface="Calibri" panose="020F0502020204030204" pitchFamily="34" charset="0"/>
              </a:rPr>
              <a:t>the workability of fresh concrete. </a:t>
            </a:r>
          </a:p>
          <a:p>
            <a:pPr algn="just">
              <a:buClrTx/>
              <a:buFont typeface="Wingdings" panose="05000000000000000000" pitchFamily="2" charset="2"/>
              <a:buChar char="Ø"/>
            </a:pPr>
            <a:r>
              <a:rPr lang="en-US" sz="1800" dirty="0" smtClean="0">
                <a:solidFill>
                  <a:schemeClr val="tx1"/>
                </a:solidFill>
                <a:latin typeface="Calibri" panose="020F0502020204030204" pitchFamily="34" charset="0"/>
                <a:cs typeface="Calibri" panose="020F0502020204030204" pitchFamily="34" charset="0"/>
              </a:rPr>
              <a:t> Also </a:t>
            </a:r>
            <a:r>
              <a:rPr lang="en-US" sz="1800" b="1" i="1" dirty="0" smtClean="0">
                <a:solidFill>
                  <a:srgbClr val="0070C0"/>
                </a:solidFill>
                <a:latin typeface="Calibri" panose="020F0502020204030204" pitchFamily="34" charset="0"/>
                <a:cs typeface="Calibri" panose="020F0502020204030204" pitchFamily="34" charset="0"/>
              </a:rPr>
              <a:t>ACI 238.1R-08 recommends</a:t>
            </a:r>
            <a:r>
              <a:rPr lang="en-US" sz="1800" dirty="0">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“For better understanding and measuring the workability of fresh concrete by material science </a:t>
            </a:r>
            <a:r>
              <a:rPr lang="en-US" sz="1800" dirty="0" smtClean="0">
                <a:solidFill>
                  <a:schemeClr val="tx1"/>
                </a:solidFill>
                <a:latin typeface="Calibri" panose="020F0502020204030204" pitchFamily="34" charset="0"/>
                <a:cs typeface="Calibri" panose="020F0502020204030204" pitchFamily="34" charset="0"/>
              </a:rPr>
              <a:t>approach.</a:t>
            </a:r>
          </a:p>
          <a:p>
            <a:pPr algn="just">
              <a:buClrTx/>
              <a:buFont typeface="Wingdings" panose="05000000000000000000" pitchFamily="2" charset="2"/>
              <a:buChar char="Ø"/>
            </a:pPr>
            <a:r>
              <a:rPr lang="en-US" sz="1800" spc="6" dirty="0" smtClean="0">
                <a:solidFill>
                  <a:schemeClr val="tx1"/>
                </a:solidFill>
                <a:latin typeface="Calibri" panose="020F0502020204030204" pitchFamily="34" charset="0"/>
                <a:cs typeface="Calibri" panose="020F0502020204030204" pitchFamily="34" charset="0"/>
              </a:rPr>
              <a:t>In Material </a:t>
            </a:r>
            <a:r>
              <a:rPr lang="en-US" sz="1800" spc="6" dirty="0">
                <a:solidFill>
                  <a:schemeClr val="tx1"/>
                </a:solidFill>
                <a:latin typeface="Calibri" panose="020F0502020204030204" pitchFamily="34" charset="0"/>
                <a:cs typeface="Calibri" panose="020F0502020204030204" pitchFamily="34" charset="0"/>
              </a:rPr>
              <a:t>science approach, </a:t>
            </a:r>
            <a:r>
              <a:rPr lang="en-US" sz="1800" b="1" i="1" u="sng" dirty="0">
                <a:solidFill>
                  <a:srgbClr val="0070C0"/>
                </a:solidFill>
                <a:latin typeface="Calibri" panose="020F0502020204030204" pitchFamily="34" charset="0"/>
                <a:cs typeface="Calibri" panose="020F0502020204030204" pitchFamily="34" charset="0"/>
              </a:rPr>
              <a:t>Rheological Techniques</a:t>
            </a:r>
            <a:r>
              <a:rPr lang="en-US" sz="1800" b="1" i="1" dirty="0">
                <a:solidFill>
                  <a:srgbClr val="0070C0"/>
                </a:solidFill>
                <a:latin typeface="Calibri" panose="020F0502020204030204" pitchFamily="34" charset="0"/>
                <a:cs typeface="Calibri" panose="020F0502020204030204" pitchFamily="34" charset="0"/>
              </a:rPr>
              <a:t> </a:t>
            </a:r>
            <a:r>
              <a:rPr lang="en-US" sz="1800" spc="6" dirty="0">
                <a:solidFill>
                  <a:schemeClr val="tx1"/>
                </a:solidFill>
                <a:latin typeface="Calibri" panose="020F0502020204030204" pitchFamily="34" charset="0"/>
                <a:cs typeface="Calibri" panose="020F0502020204030204" pitchFamily="34" charset="0"/>
              </a:rPr>
              <a:t>are most commonly and widely used </a:t>
            </a:r>
            <a:r>
              <a:rPr lang="en-US" sz="1800" spc="6" dirty="0" smtClean="0">
                <a:solidFill>
                  <a:schemeClr val="tx1"/>
                </a:solidFill>
                <a:latin typeface="Calibri" panose="020F0502020204030204" pitchFamily="34" charset="0"/>
                <a:cs typeface="Calibri" panose="020F0502020204030204" pitchFamily="34" charset="0"/>
              </a:rPr>
              <a:t>methods.</a:t>
            </a:r>
            <a:endParaRPr lang="en-US" sz="1800" dirty="0">
              <a:solidFill>
                <a:schemeClr val="tx1"/>
              </a:solidFill>
              <a:latin typeface="Calibri" panose="020F0502020204030204" pitchFamily="34" charset="0"/>
              <a:cs typeface="Calibri" panose="020F0502020204030204" pitchFamily="34" charset="0"/>
            </a:endParaRPr>
          </a:p>
          <a:p>
            <a:pPr algn="just">
              <a:buClrTx/>
              <a:buFont typeface="Wingdings" panose="05000000000000000000" pitchFamily="2" charset="2"/>
              <a:buChar char="Ø"/>
            </a:pPr>
            <a:r>
              <a:rPr lang="en-US" sz="1800" b="1" dirty="0" smtClean="0">
                <a:solidFill>
                  <a:schemeClr val="tx1"/>
                </a:solidFill>
                <a:latin typeface="Calibri" panose="020F0502020204030204" pitchFamily="34" charset="0"/>
                <a:cs typeface="Calibri" panose="020F0502020204030204" pitchFamily="34" charset="0"/>
              </a:rPr>
              <a:t>Rheology provides</a:t>
            </a:r>
            <a:endParaRPr lang="en-US" sz="1800" b="1" dirty="0">
              <a:solidFill>
                <a:schemeClr val="tx1"/>
              </a:solidFill>
              <a:latin typeface="Calibri" panose="020F0502020204030204" pitchFamily="34" charset="0"/>
              <a:cs typeface="Calibri" panose="020F0502020204030204" pitchFamily="34" charset="0"/>
            </a:endParaRPr>
          </a:p>
          <a:p>
            <a:pPr lvl="1">
              <a:buClrTx/>
              <a:buFont typeface="Wingdings" panose="05000000000000000000" pitchFamily="2" charset="2"/>
              <a:buChar char="q"/>
            </a:pPr>
            <a:r>
              <a:rPr lang="en-US" sz="1600" b="1" dirty="0" smtClean="0">
                <a:solidFill>
                  <a:schemeClr val="tx1"/>
                </a:solidFill>
                <a:latin typeface="Calibri" panose="020F0502020204030204" pitchFamily="34" charset="0"/>
                <a:cs typeface="Calibri" panose="020F0502020204030204" pitchFamily="34" charset="0"/>
              </a:rPr>
              <a:t> Scientific description for flow properties of paste, mortar and concrete.</a:t>
            </a:r>
          </a:p>
          <a:p>
            <a:pPr lvl="1">
              <a:buClrTx/>
              <a:buFont typeface="Wingdings" panose="05000000000000000000" pitchFamily="2" charset="2"/>
              <a:buChar char="q"/>
            </a:pPr>
            <a:r>
              <a:rPr lang="en-US" sz="1600" b="1" dirty="0" smtClean="0">
                <a:solidFill>
                  <a:schemeClr val="tx1"/>
                </a:solidFill>
                <a:latin typeface="Calibri" panose="020F0502020204030204" pitchFamily="34" charset="0"/>
                <a:cs typeface="Calibri" panose="020F0502020204030204" pitchFamily="34" charset="0"/>
              </a:rPr>
              <a:t>It measure the workability of concrete by minimum two points. </a:t>
            </a:r>
            <a:endParaRPr lang="en-US" sz="1600" b="1" dirty="0">
              <a:solidFill>
                <a:schemeClr val="tx1"/>
              </a:solidFill>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C694EB16-5C96-403F-BFFE-8C40709B382B}" type="datetime1">
              <a:rPr lang="en-US" sz="800" smtClean="0">
                <a:solidFill>
                  <a:schemeClr val="tx1"/>
                </a:solidFill>
              </a:rPr>
              <a:t>9/19/2018</a:t>
            </a:fld>
            <a:endParaRPr lang="en-US" sz="800" dirty="0">
              <a:solidFill>
                <a:schemeClr val="tx1"/>
              </a:solidFill>
            </a:endParaRPr>
          </a:p>
        </p:txBody>
      </p:sp>
      <p:sp>
        <p:nvSpPr>
          <p:cNvPr id="5" name="Footer Placeholder 4"/>
          <p:cNvSpPr>
            <a:spLocks noGrp="1"/>
          </p:cNvSpPr>
          <p:nvPr>
            <p:ph type="ftr" sz="quarter" idx="11"/>
          </p:nvPr>
        </p:nvSpPr>
        <p:spPr>
          <a:xfrm rot="16200000">
            <a:off x="7582036" y="3808362"/>
            <a:ext cx="3929745" cy="296664"/>
          </a:xfrm>
        </p:spPr>
        <p:txBody>
          <a:bodyPr/>
          <a:lstStyle/>
          <a:p>
            <a:r>
              <a:rPr lang="en-GB" sz="1000" b="1" dirty="0"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0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5</a:t>
            </a:fld>
            <a:endParaRPr lang="en-US" sz="2000" b="1" dirty="0">
              <a:solidFill>
                <a:schemeClr val="tx1"/>
              </a:solidFill>
              <a:latin typeface="Calibri" panose="020F0502020204030204" pitchFamily="34" charset="0"/>
              <a:cs typeface="Calibri" panose="020F0502020204030204" pitchFamily="34"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199" y="933828"/>
            <a:ext cx="3498533" cy="45206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97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30" y="118753"/>
            <a:ext cx="7875270" cy="525199"/>
          </a:xfrm>
        </p:spPr>
        <p:txBody>
          <a:bodyPr>
            <a:normAutofit/>
          </a:bodyPr>
          <a:lstStyle/>
          <a:p>
            <a:r>
              <a:rPr lang="en-GB" sz="3200" dirty="0" smtClean="0">
                <a:solidFill>
                  <a:srgbClr val="0070C0"/>
                </a:solidFill>
                <a:latin typeface="Calibri" panose="020F0502020204030204" pitchFamily="34" charset="0"/>
                <a:cs typeface="Calibri" panose="020F0502020204030204" pitchFamily="34" charset="0"/>
              </a:rPr>
              <a:t>Concrete Rheology</a:t>
            </a:r>
            <a:endParaRPr lang="en-GB" sz="3200" dirty="0">
              <a:solidFill>
                <a:srgbClr val="0070C0"/>
              </a:solidFill>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C694EB16-5C96-403F-BFFE-8C40709B382B}" type="datetime1">
              <a:rPr lang="en-US" sz="800" b="1" smtClean="0">
                <a:solidFill>
                  <a:schemeClr val="tx1"/>
                </a:solidFill>
                <a:latin typeface="Calibri" panose="020F0502020204030204" pitchFamily="34" charset="0"/>
                <a:cs typeface="Calibri" panose="020F0502020204030204" pitchFamily="34" charset="0"/>
              </a:rPr>
              <a:t>9/19/2018</a:t>
            </a:fld>
            <a:endParaRPr lang="en-US" b="1"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a:xfrm rot="16200000">
            <a:off x="7786848" y="3977660"/>
            <a:ext cx="3581400" cy="296664"/>
          </a:xfrm>
        </p:spPr>
        <p:txBody>
          <a:bodyPr/>
          <a:lstStyle/>
          <a:p>
            <a:r>
              <a:rPr lang="en-GB" sz="1000" b="1" dirty="0"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0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6</a:t>
            </a:fld>
            <a:endParaRPr lang="en-US" sz="2000" b="1" dirty="0">
              <a:solidFill>
                <a:schemeClr val="tx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7138261" y="138389"/>
            <a:ext cx="1551101" cy="3417123"/>
          </a:xfrm>
          <a:prstGeom prst="rect">
            <a:avLst/>
          </a:prstGeom>
        </p:spPr>
      </p:pic>
      <p:sp>
        <p:nvSpPr>
          <p:cNvPr id="8" name="Text Box 18"/>
          <p:cNvSpPr txBox="1">
            <a:spLocks noChangeArrowheads="1"/>
          </p:cNvSpPr>
          <p:nvPr/>
        </p:nvSpPr>
        <p:spPr bwMode="gray">
          <a:xfrm>
            <a:off x="7280167" y="3541786"/>
            <a:ext cx="1074333" cy="3693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ap="rnd"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rgbClr val="666699"/>
                  </a:outerShdw>
                </a:effectLst>
              </a14:hiddenEffects>
            </a:ext>
          </a:extLst>
        </p:spPr>
        <p:txBody>
          <a:bodyPr wrap="none">
            <a:spAutoFit/>
          </a:bodyPr>
          <a:lstStyle/>
          <a:p>
            <a:pPr eaLnBrk="0" hangingPunct="0">
              <a:spcBef>
                <a:spcPct val="50000"/>
              </a:spcBef>
            </a:pPr>
            <a:r>
              <a:rPr lang="en-US" sz="1800" b="1" dirty="0"/>
              <a:t>Results</a:t>
            </a:r>
          </a:p>
        </p:txBody>
      </p:sp>
      <p:sp>
        <p:nvSpPr>
          <p:cNvPr id="9" name="AutoShape 12"/>
          <p:cNvSpPr>
            <a:spLocks noChangeArrowheads="1"/>
          </p:cNvSpPr>
          <p:nvPr/>
        </p:nvSpPr>
        <p:spPr bwMode="gray">
          <a:xfrm>
            <a:off x="7654399" y="3792535"/>
            <a:ext cx="381000" cy="609600"/>
          </a:xfrm>
          <a:prstGeom prst="downArrow">
            <a:avLst>
              <a:gd name="adj1" fmla="val 50000"/>
              <a:gd name="adj2" fmla="val 40000"/>
            </a:avLst>
          </a:prstGeom>
          <a:gradFill rotWithShape="1">
            <a:gsLst>
              <a:gs pos="0">
                <a:srgbClr val="FFFFFF"/>
              </a:gs>
              <a:gs pos="100000">
                <a:schemeClr val="accent1"/>
              </a:gs>
            </a:gsLst>
            <a:lin ang="5400000" scaled="1"/>
          </a:gradFill>
          <a:ln>
            <a:noFill/>
          </a:ln>
          <a:effectLst/>
          <a:extLst>
            <a:ext uri="{91240B29-F687-4F45-9708-019B960494DF}">
              <a14:hiddenLine xmlns:a14="http://schemas.microsoft.com/office/drawing/2010/main" w="12700" cap="rnd"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rgbClr val="666699"/>
                  </a:outerShdw>
                </a:effectLst>
              </a14:hiddenEffects>
            </a:ext>
          </a:extLst>
        </p:spPr>
        <p:txBody>
          <a:bodyPr anchor="ctr">
            <a:spAutoFit/>
          </a:bodyPr>
          <a:lstStyle/>
          <a:p>
            <a:endParaRPr lang="en-IN"/>
          </a:p>
        </p:txBody>
      </p:sp>
      <p:pic>
        <p:nvPicPr>
          <p:cNvPr id="10" name="Picture 9"/>
          <p:cNvPicPr>
            <a:picLocks noChangeAspect="1"/>
          </p:cNvPicPr>
          <p:nvPr/>
        </p:nvPicPr>
        <p:blipFill>
          <a:blip r:embed="rId3"/>
          <a:stretch>
            <a:fillRect/>
          </a:stretch>
        </p:blipFill>
        <p:spPr>
          <a:xfrm>
            <a:off x="6789004" y="4472390"/>
            <a:ext cx="2159447" cy="1913761"/>
          </a:xfrm>
          <a:prstGeom prst="rect">
            <a:avLst/>
          </a:prstGeom>
        </p:spPr>
      </p:pic>
      <p:sp>
        <p:nvSpPr>
          <p:cNvPr id="11" name="Rectangle 3"/>
          <p:cNvSpPr txBox="1">
            <a:spLocks noChangeArrowheads="1"/>
          </p:cNvSpPr>
          <p:nvPr/>
        </p:nvSpPr>
        <p:spPr>
          <a:xfrm>
            <a:off x="419630" y="552778"/>
            <a:ext cx="6369374" cy="6136576"/>
          </a:xfrm>
          <a:prstGeom prst="rect">
            <a:avLst/>
          </a:prstGeom>
        </p:spPr>
        <p:txBody>
          <a:bodyPr vert="horz" lIns="91440" tIns="45720" rIns="91440" bIns="45720" rtlCol="0">
            <a:normAutofit/>
          </a:bodyPr>
          <a:lstStyle>
            <a:lvl1pPr marL="111439" indent="-111439" algn="l" defTabSz="557195" rtl="0" eaLnBrk="1" latinLnBrk="0" hangingPunct="1">
              <a:lnSpc>
                <a:spcPct val="95000"/>
              </a:lnSpc>
              <a:spcBef>
                <a:spcPts val="854"/>
              </a:spcBef>
              <a:spcAft>
                <a:spcPts val="122"/>
              </a:spcAft>
              <a:buClr>
                <a:schemeClr val="accent1"/>
              </a:buClr>
              <a:buSzPct val="80000"/>
              <a:buFont typeface="Arial" pitchFamily="34" charset="0"/>
              <a:buChar char="•"/>
              <a:defRPr sz="1219" kern="1200" spc="6" baseline="0">
                <a:solidFill>
                  <a:schemeClr val="tx1">
                    <a:lumMod val="65000"/>
                    <a:lumOff val="35000"/>
                  </a:schemeClr>
                </a:solidFill>
                <a:latin typeface="+mn-lt"/>
                <a:ea typeface="+mn-ea"/>
                <a:cs typeface="+mn-cs"/>
              </a:defRPr>
            </a:lvl1pPr>
            <a:lvl2pPr marL="278598" indent="-111439" algn="l" defTabSz="557195" rtl="0" eaLnBrk="1" latinLnBrk="0" hangingPunct="1">
              <a:lnSpc>
                <a:spcPct val="90000"/>
              </a:lnSpc>
              <a:spcBef>
                <a:spcPts val="183"/>
              </a:spcBef>
              <a:spcAft>
                <a:spcPts val="183"/>
              </a:spcAft>
              <a:buClr>
                <a:schemeClr val="accent1"/>
              </a:buClr>
              <a:buFont typeface="Wingdings 2" pitchFamily="18" charset="2"/>
              <a:buChar char=""/>
              <a:defRPr sz="1097" kern="1200">
                <a:solidFill>
                  <a:schemeClr val="tx1">
                    <a:lumMod val="65000"/>
                    <a:lumOff val="35000"/>
                  </a:schemeClr>
                </a:solidFill>
                <a:latin typeface="+mn-lt"/>
                <a:ea typeface="+mn-ea"/>
                <a:cs typeface="+mn-cs"/>
              </a:defRPr>
            </a:lvl2pPr>
            <a:lvl3pPr marL="445756" indent="-111439" algn="l" defTabSz="557195" rtl="0" eaLnBrk="1" latinLnBrk="0" hangingPunct="1">
              <a:lnSpc>
                <a:spcPct val="90000"/>
              </a:lnSpc>
              <a:spcBef>
                <a:spcPts val="183"/>
              </a:spcBef>
              <a:spcAft>
                <a:spcPts val="183"/>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3pPr>
            <a:lvl4pPr marL="612915" indent="-11143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4pPr>
            <a:lvl5pPr marL="780073" indent="-11143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5pPr>
            <a:lvl6pPr marL="974970"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6pPr>
            <a:lvl7pPr marL="1157777"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7pPr>
            <a:lvl8pPr marL="1340584"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8pPr>
            <a:lvl9pPr marL="1523391" indent="-139299" algn="l" defTabSz="557195" rtl="0" eaLnBrk="1" latinLnBrk="0" hangingPunct="1">
              <a:lnSpc>
                <a:spcPct val="90000"/>
              </a:lnSpc>
              <a:spcBef>
                <a:spcPts val="183"/>
              </a:spcBef>
              <a:spcAft>
                <a:spcPts val="183"/>
              </a:spcAft>
              <a:buClr>
                <a:schemeClr val="accent1"/>
              </a:buClr>
              <a:buFont typeface="Wingdings 2" pitchFamily="18" charset="2"/>
              <a:buChar char=""/>
              <a:defRPr sz="854" kern="1200">
                <a:solidFill>
                  <a:schemeClr val="tx1">
                    <a:lumMod val="65000"/>
                    <a:lumOff val="35000"/>
                  </a:schemeClr>
                </a:solidFill>
                <a:latin typeface="+mn-lt"/>
                <a:ea typeface="+mn-ea"/>
                <a:cs typeface="+mn-cs"/>
              </a:defRPr>
            </a:lvl9pPr>
          </a:lstStyle>
          <a:p>
            <a:pPr algn="just">
              <a:lnSpc>
                <a:spcPct val="90000"/>
              </a:lnSpc>
              <a:buClrTx/>
              <a:buFont typeface="Wingdings" panose="05000000000000000000" pitchFamily="2" charset="2"/>
              <a:buChar char="Ø"/>
            </a:pPr>
            <a:r>
              <a:rPr lang="en-US" sz="1600" dirty="0" smtClean="0">
                <a:solidFill>
                  <a:schemeClr val="tx1"/>
                </a:solidFill>
                <a:latin typeface="Calibri" panose="020F0502020204030204" pitchFamily="34" charset="0"/>
                <a:cs typeface="Calibri" panose="020F0502020204030204" pitchFamily="34" charset="0"/>
              </a:rPr>
              <a:t>Rheology is define </a:t>
            </a:r>
            <a:r>
              <a:rPr lang="en-US" sz="1600" dirty="0">
                <a:solidFill>
                  <a:schemeClr val="tx1"/>
                </a:solidFill>
                <a:latin typeface="Calibri" panose="020F0502020204030204" pitchFamily="34" charset="0"/>
                <a:cs typeface="Calibri" panose="020F0502020204030204" pitchFamily="34" charset="0"/>
              </a:rPr>
              <a:t>as </a:t>
            </a:r>
            <a:r>
              <a:rPr lang="en-US" sz="1600" dirty="0" smtClean="0">
                <a:solidFill>
                  <a:schemeClr val="tx1"/>
                </a:solidFill>
                <a:latin typeface="Calibri" panose="020F0502020204030204" pitchFamily="34" charset="0"/>
                <a:cs typeface="Calibri" panose="020F0502020204030204" pitchFamily="34" charset="0"/>
              </a:rPr>
              <a:t>“Study </a:t>
            </a:r>
            <a:r>
              <a:rPr lang="en-US" sz="1600" dirty="0">
                <a:solidFill>
                  <a:schemeClr val="tx1"/>
                </a:solidFill>
                <a:latin typeface="Calibri" panose="020F0502020204030204" pitchFamily="34" charset="0"/>
                <a:cs typeface="Calibri" panose="020F0502020204030204" pitchFamily="34" charset="0"/>
              </a:rPr>
              <a:t>flow and deformation of material under the influence of </a:t>
            </a:r>
            <a:r>
              <a:rPr lang="en-US" sz="1600" dirty="0" smtClean="0">
                <a:solidFill>
                  <a:schemeClr val="tx1"/>
                </a:solidFill>
                <a:latin typeface="Calibri" panose="020F0502020204030204" pitchFamily="34" charset="0"/>
                <a:cs typeface="Calibri" panose="020F0502020204030204" pitchFamily="34" charset="0"/>
              </a:rPr>
              <a:t>stresses”.</a:t>
            </a:r>
          </a:p>
          <a:p>
            <a:pPr algn="just">
              <a:lnSpc>
                <a:spcPct val="90000"/>
              </a:lnSpc>
              <a:buClrTx/>
              <a:buFont typeface="Wingdings" panose="05000000000000000000" pitchFamily="2" charset="2"/>
              <a:buChar char="Ø"/>
            </a:pPr>
            <a:r>
              <a:rPr lang="en-US" sz="1600" dirty="0">
                <a:solidFill>
                  <a:schemeClr val="tx1"/>
                </a:solidFill>
                <a:latin typeface="Calibri" panose="020F0502020204030204" pitchFamily="34" charset="0"/>
                <a:cs typeface="Calibri" panose="020F0502020204030204" pitchFamily="34" charset="0"/>
              </a:rPr>
              <a:t>The main objective of rheology is predicting the fluid flow that would be produced due to applied </a:t>
            </a:r>
            <a:r>
              <a:rPr lang="en-US" sz="1600" dirty="0" smtClean="0">
                <a:solidFill>
                  <a:schemeClr val="tx1"/>
                </a:solidFill>
                <a:latin typeface="Calibri" panose="020F0502020204030204" pitchFamily="34" charset="0"/>
                <a:cs typeface="Calibri" panose="020F0502020204030204" pitchFamily="34" charset="0"/>
              </a:rPr>
              <a:t>forces. </a:t>
            </a:r>
            <a:endParaRPr lang="en-US" sz="1600" dirty="0">
              <a:solidFill>
                <a:schemeClr val="tx1"/>
              </a:solidFill>
              <a:latin typeface="Calibri" panose="020F0502020204030204" pitchFamily="34" charset="0"/>
              <a:cs typeface="Calibri" panose="020F0502020204030204" pitchFamily="34" charset="0"/>
            </a:endParaRPr>
          </a:p>
          <a:p>
            <a:pPr algn="just">
              <a:lnSpc>
                <a:spcPct val="90000"/>
              </a:lnSpc>
              <a:buClrTx/>
              <a:buFont typeface="Wingdings" panose="05000000000000000000" pitchFamily="2" charset="2"/>
              <a:buChar char="Ø"/>
            </a:pPr>
            <a:r>
              <a:rPr lang="en-US" sz="1600" dirty="0" smtClean="0">
                <a:solidFill>
                  <a:schemeClr val="tx1"/>
                </a:solidFill>
                <a:latin typeface="Calibri" panose="020F0502020204030204" pitchFamily="34" charset="0"/>
                <a:cs typeface="Calibri" panose="020F0502020204030204" pitchFamily="34" charset="0"/>
              </a:rPr>
              <a:t>The rheology of concrete – generally measured with a concrete rheometer, determines the resistance of concrete to shear flow at various shear rates.</a:t>
            </a:r>
          </a:p>
          <a:p>
            <a:pPr algn="just">
              <a:lnSpc>
                <a:spcPct val="90000"/>
              </a:lnSpc>
              <a:buClrTx/>
              <a:buFont typeface="Wingdings" panose="05000000000000000000" pitchFamily="2" charset="2"/>
              <a:buChar char="Ø"/>
            </a:pPr>
            <a:r>
              <a:rPr lang="en-US" sz="1600" dirty="0" smtClean="0">
                <a:solidFill>
                  <a:schemeClr val="tx1"/>
                </a:solidFill>
                <a:latin typeface="Calibri" panose="020F0502020204030204" pitchFamily="34" charset="0"/>
                <a:cs typeface="Calibri" panose="020F0502020204030204" pitchFamily="34" charset="0"/>
              </a:rPr>
              <a:t>Concrete rheology measurements are typically expressed in terms of the Bingham model, which is a function of:</a:t>
            </a:r>
          </a:p>
          <a:p>
            <a:pPr lvl="1" algn="just">
              <a:buClrTx/>
              <a:buFont typeface="Wingdings" panose="05000000000000000000" pitchFamily="2" charset="2"/>
              <a:buChar char="Ø"/>
            </a:pPr>
            <a:r>
              <a:rPr lang="en-US" sz="1600" b="1" u="sng" dirty="0" smtClean="0">
                <a:solidFill>
                  <a:srgbClr val="0070C0"/>
                </a:solidFill>
                <a:latin typeface="Calibri" panose="020F0502020204030204" pitchFamily="34" charset="0"/>
                <a:cs typeface="Calibri" panose="020F0502020204030204" pitchFamily="34" charset="0"/>
              </a:rPr>
              <a:t>Yield stress</a:t>
            </a:r>
            <a:r>
              <a:rPr lang="en-US" sz="1600" b="1" dirty="0" smtClean="0">
                <a:solidFill>
                  <a:srgbClr val="0070C0"/>
                </a:solidFill>
                <a:latin typeface="Calibri" panose="020F0502020204030204" pitchFamily="34" charset="0"/>
                <a:cs typeface="Calibri" panose="020F0502020204030204" pitchFamily="34" charset="0"/>
              </a:rPr>
              <a:t>:</a:t>
            </a:r>
            <a:r>
              <a:rPr lang="en-US" sz="1600" dirty="0" smtClean="0">
                <a:solidFill>
                  <a:schemeClr val="tx1"/>
                </a:solidFill>
                <a:latin typeface="Calibri" panose="020F0502020204030204" pitchFamily="34" charset="0"/>
                <a:cs typeface="Calibri" panose="020F0502020204030204" pitchFamily="34" charset="0"/>
              </a:rPr>
              <a:t> </a:t>
            </a:r>
            <a:r>
              <a:rPr lang="en-US" sz="1600" b="1" i="1" dirty="0" smtClean="0">
                <a:solidFill>
                  <a:schemeClr val="tx1"/>
                </a:solidFill>
                <a:latin typeface="Calibri" panose="020F0502020204030204" pitchFamily="34" charset="0"/>
                <a:cs typeface="Calibri" panose="020F0502020204030204" pitchFamily="34" charset="0"/>
              </a:rPr>
              <a:t>“The minimum force required to break down the structure of concrete and initiate flow”</a:t>
            </a:r>
            <a:r>
              <a:rPr lang="en-US" sz="1600" b="1" i="1"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 </a:t>
            </a:r>
            <a:r>
              <a:rPr lang="en-US" sz="1600" b="1" i="1" dirty="0" smtClean="0">
                <a:solidFill>
                  <a:schemeClr val="tx1"/>
                </a:solidFill>
                <a:latin typeface="Calibri" panose="020F0502020204030204" pitchFamily="34" charset="0"/>
                <a:cs typeface="Calibri" panose="020F0502020204030204" pitchFamily="34" charset="0"/>
              </a:rPr>
              <a:t>and it is related to slump.</a:t>
            </a:r>
          </a:p>
          <a:p>
            <a:pPr lvl="1" algn="just">
              <a:buClrTx/>
              <a:buFont typeface="Wingdings" panose="05000000000000000000" pitchFamily="2" charset="2"/>
              <a:buChar char="Ø"/>
            </a:pPr>
            <a:endParaRPr lang="en-US" sz="1600" dirty="0" smtClean="0">
              <a:solidFill>
                <a:schemeClr val="tx1"/>
              </a:solidFill>
              <a:latin typeface="Calibri" panose="020F0502020204030204" pitchFamily="34" charset="0"/>
              <a:cs typeface="Calibri" panose="020F0502020204030204" pitchFamily="34" charset="0"/>
            </a:endParaRPr>
          </a:p>
          <a:p>
            <a:pPr lvl="1" algn="just">
              <a:buClrTx/>
              <a:buFont typeface="Wingdings" panose="05000000000000000000" pitchFamily="2" charset="2"/>
              <a:buChar char="Ø"/>
            </a:pPr>
            <a:endParaRPr lang="en-US" sz="1600" u="sng" dirty="0" smtClean="0">
              <a:solidFill>
                <a:schemeClr val="tx1"/>
              </a:solidFill>
              <a:latin typeface="Calibri" panose="020F0502020204030204" pitchFamily="34" charset="0"/>
              <a:cs typeface="Calibri" panose="020F0502020204030204" pitchFamily="34" charset="0"/>
            </a:endParaRPr>
          </a:p>
          <a:p>
            <a:pPr lvl="1" algn="just">
              <a:buClrTx/>
              <a:buFont typeface="Wingdings" panose="05000000000000000000" pitchFamily="2" charset="2"/>
              <a:buChar char="Ø"/>
            </a:pPr>
            <a:endParaRPr lang="en-US" sz="1600" u="sng" dirty="0">
              <a:solidFill>
                <a:schemeClr val="tx1"/>
              </a:solidFill>
              <a:latin typeface="Calibri" panose="020F0502020204030204" pitchFamily="34" charset="0"/>
              <a:cs typeface="Calibri" panose="020F0502020204030204" pitchFamily="34" charset="0"/>
            </a:endParaRPr>
          </a:p>
          <a:p>
            <a:pPr lvl="1" algn="just">
              <a:buClrTx/>
              <a:buFont typeface="Wingdings" panose="05000000000000000000" pitchFamily="2" charset="2"/>
              <a:buChar char="Ø"/>
            </a:pPr>
            <a:endParaRPr lang="en-US" sz="1600" u="sng" dirty="0" smtClean="0">
              <a:solidFill>
                <a:schemeClr val="tx1"/>
              </a:solidFill>
              <a:latin typeface="Calibri" panose="020F0502020204030204" pitchFamily="34" charset="0"/>
              <a:cs typeface="Calibri" panose="020F0502020204030204" pitchFamily="34" charset="0"/>
            </a:endParaRPr>
          </a:p>
          <a:p>
            <a:pPr lvl="1" algn="just">
              <a:buClrTx/>
              <a:buFont typeface="Wingdings" panose="05000000000000000000" pitchFamily="2" charset="2"/>
              <a:buChar char="Ø"/>
            </a:pPr>
            <a:endParaRPr lang="en-US" sz="1600" u="sng" dirty="0">
              <a:solidFill>
                <a:schemeClr val="tx1"/>
              </a:solidFill>
              <a:latin typeface="Calibri" panose="020F0502020204030204" pitchFamily="34" charset="0"/>
              <a:cs typeface="Calibri" panose="020F0502020204030204" pitchFamily="34" charset="0"/>
            </a:endParaRPr>
          </a:p>
          <a:p>
            <a:pPr lvl="1" algn="just">
              <a:buClrTx/>
              <a:buFont typeface="Wingdings" panose="05000000000000000000" pitchFamily="2" charset="2"/>
              <a:buChar char="Ø"/>
            </a:pPr>
            <a:r>
              <a:rPr lang="en-US" sz="1600" b="1" u="sng" dirty="0" smtClean="0">
                <a:solidFill>
                  <a:srgbClr val="0070C0"/>
                </a:solidFill>
                <a:latin typeface="Calibri" panose="020F0502020204030204" pitchFamily="34" charset="0"/>
                <a:cs typeface="Calibri" panose="020F0502020204030204" pitchFamily="34" charset="0"/>
              </a:rPr>
              <a:t>Plastic viscosity</a:t>
            </a:r>
            <a:r>
              <a:rPr lang="en-US" sz="1600" b="1" dirty="0" smtClean="0">
                <a:solidFill>
                  <a:srgbClr val="0070C0"/>
                </a:solidFill>
                <a:latin typeface="Calibri" panose="020F0502020204030204" pitchFamily="34" charset="0"/>
                <a:cs typeface="Calibri" panose="020F0502020204030204" pitchFamily="34" charset="0"/>
              </a:rPr>
              <a:t>: </a:t>
            </a:r>
            <a:r>
              <a:rPr lang="en-US" sz="1600" b="1" i="1" dirty="0" smtClean="0">
                <a:solidFill>
                  <a:schemeClr val="tx1"/>
                </a:solidFill>
                <a:latin typeface="Calibri" panose="020F0502020204030204" pitchFamily="34" charset="0"/>
                <a:cs typeface="Calibri" panose="020F0502020204030204" pitchFamily="34" charset="0"/>
              </a:rPr>
              <a:t>“Resistance </a:t>
            </a:r>
            <a:r>
              <a:rPr lang="en-US" sz="1600" b="1" i="1" dirty="0">
                <a:solidFill>
                  <a:schemeClr val="tx1"/>
                </a:solidFill>
                <a:latin typeface="Calibri" panose="020F0502020204030204" pitchFamily="34" charset="0"/>
                <a:cs typeface="Calibri" panose="020F0502020204030204" pitchFamily="34" charset="0"/>
              </a:rPr>
              <a:t>to flow, once concrete is </a:t>
            </a:r>
            <a:r>
              <a:rPr lang="en-US" sz="1600" b="1" i="1" dirty="0" smtClean="0">
                <a:solidFill>
                  <a:schemeClr val="tx1"/>
                </a:solidFill>
                <a:latin typeface="Calibri" panose="020F0502020204030204" pitchFamily="34" charset="0"/>
                <a:cs typeface="Calibri" panose="020F0502020204030204" pitchFamily="34" charset="0"/>
              </a:rPr>
              <a:t>flowing” and </a:t>
            </a:r>
            <a:r>
              <a:rPr lang="en-US" sz="1600" b="1" i="1" dirty="0">
                <a:solidFill>
                  <a:schemeClr val="tx1"/>
                </a:solidFill>
                <a:latin typeface="Calibri" panose="020F0502020204030204" pitchFamily="34" charset="0"/>
                <a:cs typeface="Calibri" panose="020F0502020204030204" pitchFamily="34" charset="0"/>
              </a:rPr>
              <a:t>it is related to the </a:t>
            </a:r>
            <a:r>
              <a:rPr lang="en-US" sz="1600" b="1" i="1" dirty="0" smtClean="0">
                <a:solidFill>
                  <a:schemeClr val="tx1"/>
                </a:solidFill>
                <a:latin typeface="Calibri" panose="020F0502020204030204" pitchFamily="34" charset="0"/>
                <a:cs typeface="Calibri" panose="020F0502020204030204" pitchFamily="34" charset="0"/>
              </a:rPr>
              <a:t>time of concrete slumping (speed </a:t>
            </a:r>
            <a:r>
              <a:rPr lang="en-US" sz="1600" b="1" i="1" dirty="0">
                <a:solidFill>
                  <a:schemeClr val="tx1"/>
                </a:solidFill>
                <a:latin typeface="Calibri" panose="020F0502020204030204" pitchFamily="34" charset="0"/>
                <a:cs typeface="Calibri" panose="020F0502020204030204" pitchFamily="34" charset="0"/>
              </a:rPr>
              <a:t>of the </a:t>
            </a:r>
            <a:r>
              <a:rPr lang="en-US" sz="1600" b="1" i="1" dirty="0" smtClean="0">
                <a:solidFill>
                  <a:schemeClr val="tx1"/>
                </a:solidFill>
                <a:latin typeface="Calibri" panose="020F0502020204030204" pitchFamily="34" charset="0"/>
                <a:cs typeface="Calibri" panose="020F0502020204030204" pitchFamily="34" charset="0"/>
              </a:rPr>
              <a:t>flow).</a:t>
            </a:r>
          </a:p>
        </p:txBody>
      </p:sp>
      <p:pic>
        <p:nvPicPr>
          <p:cNvPr id="13" name="Picture 3" descr="F:\Ph.D\Images from Google\Slump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4054" y="3435266"/>
            <a:ext cx="1837946" cy="1381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Ph.D\Images from Google\20088-concret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054" y="5267788"/>
            <a:ext cx="1894917" cy="142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991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4EB16-5C96-403F-BFFE-8C40709B382B}" type="datetime1">
              <a:rPr lang="en-US" sz="800" b="1" smtClean="0">
                <a:solidFill>
                  <a:schemeClr val="tx1"/>
                </a:solidFill>
                <a:latin typeface="Calibri" panose="020F0502020204030204" pitchFamily="34" charset="0"/>
                <a:cs typeface="Calibri" panose="020F0502020204030204" pitchFamily="34" charset="0"/>
              </a:rPr>
              <a:t>9/19/2018</a:t>
            </a:fld>
            <a:endParaRPr lang="en-US" sz="800" b="1"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a:xfrm rot="16200000">
            <a:off x="7743825" y="3988908"/>
            <a:ext cx="3581400" cy="296664"/>
          </a:xfrm>
        </p:spPr>
        <p:txBody>
          <a:bodyPr/>
          <a:lstStyle/>
          <a:p>
            <a:r>
              <a:rPr lang="en-GB" sz="1000" b="1" dirty="0"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0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a:xfrm>
            <a:off x="9163050" y="6264275"/>
            <a:ext cx="742950" cy="593725"/>
          </a:xfrm>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7</a:t>
            </a:fld>
            <a:endParaRPr lang="en-US" sz="2000" b="1" dirty="0">
              <a:solidFill>
                <a:schemeClr val="tx1"/>
              </a:solidFill>
              <a:latin typeface="Calibri" panose="020F0502020204030204" pitchFamily="34" charset="0"/>
              <a:cs typeface="Calibri" panose="020F0502020204030204" pitchFamily="34" charset="0"/>
            </a:endParaRPr>
          </a:p>
        </p:txBody>
      </p:sp>
      <p:sp>
        <p:nvSpPr>
          <p:cNvPr id="7" name="Rectangle 6"/>
          <p:cNvSpPr/>
          <p:nvPr/>
        </p:nvSpPr>
        <p:spPr>
          <a:xfrm>
            <a:off x="405740" y="0"/>
            <a:ext cx="3657600" cy="535531"/>
          </a:xfrm>
          <a:prstGeom prst="rect">
            <a:avLst/>
          </a:prstGeom>
        </p:spPr>
        <p:txBody>
          <a:bodyPr wrap="square">
            <a:spAutoFit/>
          </a:bodyPr>
          <a:lstStyle/>
          <a:p>
            <a:pPr algn="ctr">
              <a:lnSpc>
                <a:spcPct val="90000"/>
              </a:lnSpc>
            </a:pPr>
            <a:r>
              <a:rPr lang="en-US" sz="3200" b="1" i="1" dirty="0">
                <a:solidFill>
                  <a:srgbClr val="0070C0"/>
                </a:solidFill>
                <a:latin typeface="Calibri" panose="020F0502020204030204" pitchFamily="34" charset="0"/>
                <a:cs typeface="Calibri" panose="020F0502020204030204" pitchFamily="34" charset="0"/>
              </a:rPr>
              <a:t>Concrete Shear Box </a:t>
            </a:r>
          </a:p>
        </p:txBody>
      </p:sp>
      <p:pic>
        <p:nvPicPr>
          <p:cNvPr id="22" name="Picture 21"/>
          <p:cNvPicPr>
            <a:picLocks noChangeAspect="1"/>
          </p:cNvPicPr>
          <p:nvPr/>
        </p:nvPicPr>
        <p:blipFill rotWithShape="1">
          <a:blip r:embed="rId2"/>
          <a:srcRect r="64865" b="-4214"/>
          <a:stretch/>
        </p:blipFill>
        <p:spPr>
          <a:xfrm>
            <a:off x="497179" y="4223514"/>
            <a:ext cx="2067129" cy="1963415"/>
          </a:xfrm>
          <a:prstGeom prst="rect">
            <a:avLst/>
          </a:prstGeom>
        </p:spPr>
      </p:pic>
      <p:sp>
        <p:nvSpPr>
          <p:cNvPr id="30" name="Rectangle 29"/>
          <p:cNvSpPr/>
          <p:nvPr/>
        </p:nvSpPr>
        <p:spPr>
          <a:xfrm>
            <a:off x="3511176" y="4622549"/>
            <a:ext cx="2783366" cy="954107"/>
          </a:xfrm>
          <a:prstGeom prst="rect">
            <a:avLst/>
          </a:prstGeom>
        </p:spPr>
        <p:txBody>
          <a:bodyPr wrap="square">
            <a:spAutoFit/>
          </a:bodyPr>
          <a:lstStyle/>
          <a:p>
            <a:pPr algn="just"/>
            <a:r>
              <a:rPr lang="en-US" sz="1400" b="1" i="1" dirty="0" smtClean="0">
                <a:latin typeface="Calibri" panose="020F0502020204030204" pitchFamily="34" charset="0"/>
                <a:cs typeface="Calibri" panose="020F0502020204030204" pitchFamily="34" charset="0"/>
              </a:rPr>
              <a:t>      Designed </a:t>
            </a:r>
            <a:r>
              <a:rPr lang="en-US" sz="1400" b="1" i="1" dirty="0" smtClean="0">
                <a:latin typeface="Calibri" panose="020F0502020204030204" pitchFamily="34" charset="0"/>
                <a:cs typeface="Calibri" panose="020F0502020204030204" pitchFamily="34" charset="0"/>
              </a:rPr>
              <a:t>and </a:t>
            </a:r>
            <a:r>
              <a:rPr lang="en-US" sz="1400" b="1" i="1" dirty="0" smtClean="0">
                <a:latin typeface="Calibri" panose="020F0502020204030204" pitchFamily="34" charset="0"/>
                <a:cs typeface="Calibri" panose="020F0502020204030204" pitchFamily="34" charset="0"/>
              </a:rPr>
              <a:t>Developed by</a:t>
            </a:r>
            <a:endParaRPr lang="en-US" sz="1400" b="1" i="1" dirty="0">
              <a:latin typeface="Calibri" panose="020F0502020204030204" pitchFamily="34" charset="0"/>
              <a:cs typeface="Calibri" panose="020F0502020204030204" pitchFamily="34" charset="0"/>
            </a:endParaRPr>
          </a:p>
          <a:p>
            <a:pPr algn="ctr"/>
            <a:r>
              <a:rPr lang="en-US" sz="1400" b="1" i="1" dirty="0" smtClean="0">
                <a:solidFill>
                  <a:srgbClr val="0070C0"/>
                </a:solidFill>
                <a:latin typeface="Calibri" panose="020F0502020204030204" pitchFamily="34" charset="0"/>
                <a:cs typeface="Calibri" panose="020F0502020204030204" pitchFamily="34" charset="0"/>
              </a:rPr>
              <a:t>Dr.S.Girish </a:t>
            </a:r>
            <a:r>
              <a:rPr lang="en-US" sz="1400" b="1" i="1" dirty="0" smtClean="0">
                <a:solidFill>
                  <a:srgbClr val="0070C0"/>
                </a:solidFill>
                <a:latin typeface="Calibri" panose="020F0502020204030204" pitchFamily="34" charset="0"/>
                <a:cs typeface="Calibri" panose="020F0502020204030204" pitchFamily="34" charset="0"/>
              </a:rPr>
              <a:t>and Dr.R.V.Ranganath</a:t>
            </a:r>
          </a:p>
          <a:p>
            <a:pPr algn="ctr"/>
            <a:r>
              <a:rPr lang="en-US" sz="1400" b="1" i="1" dirty="0" smtClean="0">
                <a:latin typeface="Calibri" panose="020F0502020204030204" pitchFamily="34" charset="0"/>
                <a:cs typeface="Calibri" panose="020F0502020204030204" pitchFamily="34" charset="0"/>
              </a:rPr>
              <a:t>Professor</a:t>
            </a:r>
            <a:r>
              <a:rPr lang="en-US" sz="1400" b="1" i="1" dirty="0" smtClean="0">
                <a:latin typeface="Calibri" panose="020F0502020204030204" pitchFamily="34" charset="0"/>
                <a:cs typeface="Calibri" panose="020F0502020204030204" pitchFamily="34" charset="0"/>
              </a:rPr>
              <a:t>s,</a:t>
            </a:r>
            <a:endParaRPr lang="en-US" sz="1400" b="1" i="1" dirty="0" smtClean="0">
              <a:latin typeface="Calibri" panose="020F0502020204030204" pitchFamily="34" charset="0"/>
              <a:cs typeface="Calibri" panose="020F0502020204030204" pitchFamily="34" charset="0"/>
            </a:endParaRPr>
          </a:p>
          <a:p>
            <a:pPr algn="ctr"/>
            <a:r>
              <a:rPr lang="en-US" sz="1400" b="1" i="1" dirty="0" smtClean="0">
                <a:solidFill>
                  <a:srgbClr val="0070C0"/>
                </a:solidFill>
                <a:latin typeface="Calibri" panose="020F0502020204030204" pitchFamily="34" charset="0"/>
                <a:cs typeface="Calibri" panose="020F0502020204030204" pitchFamily="34" charset="0"/>
              </a:rPr>
              <a:t>B M S College of Engineering</a:t>
            </a:r>
          </a:p>
        </p:txBody>
      </p:sp>
      <p:sp>
        <p:nvSpPr>
          <p:cNvPr id="31" name="Rectangle 30"/>
          <p:cNvSpPr/>
          <p:nvPr/>
        </p:nvSpPr>
        <p:spPr>
          <a:xfrm>
            <a:off x="5660681" y="5617944"/>
            <a:ext cx="3742190" cy="1292662"/>
          </a:xfrm>
          <a:prstGeom prst="rect">
            <a:avLst/>
          </a:prstGeom>
        </p:spPr>
        <p:txBody>
          <a:bodyPr wrap="square">
            <a:spAutoFit/>
          </a:bodyPr>
          <a:lstStyle/>
          <a:p>
            <a:pPr algn="just"/>
            <a:r>
              <a:rPr lang="en-US" b="1" i="1" dirty="0">
                <a:solidFill>
                  <a:srgbClr val="0070C0"/>
                </a:solidFill>
                <a:latin typeface="Calibri" panose="020F0502020204030204" pitchFamily="34" charset="0"/>
                <a:cs typeface="Calibri" panose="020F0502020204030204" pitchFamily="34" charset="0"/>
              </a:rPr>
              <a:t>Features of Instrument:</a:t>
            </a:r>
          </a:p>
          <a:p>
            <a:pPr marL="171450" indent="-171450" algn="just">
              <a:buFont typeface="Wingdings" panose="05000000000000000000" pitchFamily="2" charset="2"/>
              <a:buChar char="Ø"/>
            </a:pPr>
            <a:r>
              <a:rPr lang="en-US" sz="1200" b="1" i="1" dirty="0">
                <a:latin typeface="Calibri" panose="020F0502020204030204" pitchFamily="34" charset="0"/>
                <a:cs typeface="Calibri" panose="020F0502020204030204" pitchFamily="34" charset="0"/>
              </a:rPr>
              <a:t>Size of Sample- 150mm x 150mm x 150mm.</a:t>
            </a:r>
          </a:p>
          <a:p>
            <a:pPr marL="171450" indent="-171450" algn="just">
              <a:buFont typeface="Wingdings" panose="05000000000000000000" pitchFamily="2" charset="2"/>
              <a:buChar char="Ø"/>
            </a:pPr>
            <a:r>
              <a:rPr lang="en-US" sz="1200" b="1" i="1" dirty="0" smtClean="0">
                <a:latin typeface="Calibri" panose="020F0502020204030204" pitchFamily="34" charset="0"/>
                <a:cs typeface="Calibri" panose="020F0502020204030204" pitchFamily="34" charset="0"/>
              </a:rPr>
              <a:t>Displacement </a:t>
            </a:r>
            <a:r>
              <a:rPr lang="en-US" sz="1200" b="1" i="1" dirty="0">
                <a:latin typeface="Calibri" panose="020F0502020204030204" pitchFamily="34" charset="0"/>
                <a:cs typeface="Calibri" panose="020F0502020204030204" pitchFamily="34" charset="0"/>
              </a:rPr>
              <a:t>Rate- 1 to 100 mm/min.</a:t>
            </a:r>
          </a:p>
          <a:p>
            <a:pPr marL="171450" indent="-171450" algn="just">
              <a:buFont typeface="Wingdings" panose="05000000000000000000" pitchFamily="2" charset="2"/>
              <a:buChar char="Ø"/>
            </a:pPr>
            <a:r>
              <a:rPr lang="en-US" sz="1200" b="1" i="1" dirty="0">
                <a:latin typeface="Calibri" panose="020F0502020204030204" pitchFamily="34" charset="0"/>
                <a:cs typeface="Calibri" panose="020F0502020204030204" pitchFamily="34" charset="0"/>
              </a:rPr>
              <a:t>Normal Stress- 3.0MPa. </a:t>
            </a:r>
          </a:p>
          <a:p>
            <a:pPr marL="171450" indent="-171450" algn="just">
              <a:buFont typeface="Wingdings" panose="05000000000000000000" pitchFamily="2" charset="2"/>
              <a:buChar char="Ø"/>
            </a:pPr>
            <a:r>
              <a:rPr lang="en-US" sz="1200" b="1" i="1" dirty="0">
                <a:latin typeface="Calibri" panose="020F0502020204030204" pitchFamily="34" charset="0"/>
                <a:cs typeface="Calibri" panose="020F0502020204030204" pitchFamily="34" charset="0"/>
              </a:rPr>
              <a:t>Load applied through Pneumatic Actuator.</a:t>
            </a:r>
          </a:p>
          <a:p>
            <a:pPr marL="171450" indent="-171450" algn="just">
              <a:buFont typeface="Wingdings" panose="05000000000000000000" pitchFamily="2" charset="2"/>
              <a:buChar char="Ø"/>
            </a:pPr>
            <a:r>
              <a:rPr lang="en-US" sz="1200" b="1" i="1" dirty="0">
                <a:latin typeface="Calibri" panose="020F0502020204030204" pitchFamily="34" charset="0"/>
                <a:cs typeface="Calibri" panose="020F0502020204030204" pitchFamily="34" charset="0"/>
              </a:rPr>
              <a:t>Servo-controlled electronic data acquisition system.</a:t>
            </a:r>
          </a:p>
        </p:txBody>
      </p:sp>
      <p:sp>
        <p:nvSpPr>
          <p:cNvPr id="2" name="Rectangle 1"/>
          <p:cNvSpPr/>
          <p:nvPr/>
        </p:nvSpPr>
        <p:spPr>
          <a:xfrm>
            <a:off x="3782728" y="4370472"/>
            <a:ext cx="2086828" cy="369332"/>
          </a:xfrm>
          <a:prstGeom prst="rect">
            <a:avLst/>
          </a:prstGeom>
        </p:spPr>
        <p:txBody>
          <a:bodyPr wrap="square">
            <a:spAutoFit/>
          </a:bodyPr>
          <a:lstStyle/>
          <a:p>
            <a:r>
              <a:rPr lang="en-US" b="1" i="1" dirty="0" smtClean="0">
                <a:solidFill>
                  <a:srgbClr val="0070C0"/>
                </a:solidFill>
                <a:latin typeface="Calibri" panose="020F0502020204030204" pitchFamily="34" charset="0"/>
                <a:cs typeface="Calibri" panose="020F0502020204030204" pitchFamily="34" charset="0"/>
              </a:rPr>
              <a:t>Concrete Shear </a:t>
            </a:r>
            <a:r>
              <a:rPr lang="en-US" b="1" i="1" dirty="0" smtClean="0">
                <a:solidFill>
                  <a:srgbClr val="0070C0"/>
                </a:solidFill>
                <a:latin typeface="Calibri" panose="020F0502020204030204" pitchFamily="34" charset="0"/>
                <a:cs typeface="Calibri" panose="020F0502020204030204" pitchFamily="34" charset="0"/>
              </a:rPr>
              <a:t>Box </a:t>
            </a:r>
            <a:endParaRPr lang="en-IN" dirty="0"/>
          </a:p>
        </p:txBody>
      </p:sp>
      <p:sp>
        <p:nvSpPr>
          <p:cNvPr id="12" name="Rectangle 11"/>
          <p:cNvSpPr/>
          <p:nvPr/>
        </p:nvSpPr>
        <p:spPr>
          <a:xfrm>
            <a:off x="497179" y="6094998"/>
            <a:ext cx="2250009" cy="338554"/>
          </a:xfrm>
          <a:prstGeom prst="rect">
            <a:avLst/>
          </a:prstGeom>
        </p:spPr>
        <p:txBody>
          <a:bodyPr wrap="square">
            <a:spAutoFit/>
          </a:bodyPr>
          <a:lstStyle/>
          <a:p>
            <a:r>
              <a:rPr lang="en-US" sz="1600" b="1" i="1" dirty="0" smtClean="0">
                <a:solidFill>
                  <a:srgbClr val="0070C0"/>
                </a:solidFill>
                <a:latin typeface="Calibri" panose="020F0502020204030204" pitchFamily="34" charset="0"/>
                <a:cs typeface="Calibri" panose="020F0502020204030204" pitchFamily="34" charset="0"/>
              </a:rPr>
              <a:t>Data Acquisition System </a:t>
            </a:r>
            <a:endParaRPr lang="en-IN" sz="1600" b="1" i="1" dirty="0">
              <a:solidFill>
                <a:srgbClr val="0070C0"/>
              </a:solidFill>
              <a:latin typeface="Calibri" panose="020F0502020204030204" pitchFamily="34" charset="0"/>
              <a:cs typeface="Calibri" panose="020F0502020204030204" pitchFamily="34" charset="0"/>
            </a:endParaRPr>
          </a:p>
        </p:txBody>
      </p:sp>
      <p:pic>
        <p:nvPicPr>
          <p:cNvPr id="1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827" y="650371"/>
            <a:ext cx="3929432" cy="378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Users\sony\Desktop\KALYANI\project photo\DSC00126.JPG"/>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7328"/>
          <a:stretch/>
        </p:blipFill>
        <p:spPr bwMode="auto">
          <a:xfrm>
            <a:off x="6978315" y="374934"/>
            <a:ext cx="1871679" cy="1280611"/>
          </a:xfrm>
          <a:prstGeom prst="rect">
            <a:avLst/>
          </a:prstGeom>
          <a:noFill/>
          <a:ln w="12700" cap="flat" cmpd="sng" algn="ctr">
            <a:solidFill>
              <a:srgbClr val="000000"/>
            </a:solid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15" name="Rectangle 14"/>
          <p:cNvSpPr/>
          <p:nvPr/>
        </p:nvSpPr>
        <p:spPr>
          <a:xfrm>
            <a:off x="7464351" y="1655545"/>
            <a:ext cx="899605" cy="369332"/>
          </a:xfrm>
          <a:prstGeom prst="rect">
            <a:avLst/>
          </a:prstGeom>
        </p:spPr>
        <p:txBody>
          <a:bodyPr wrap="none">
            <a:spAutoFit/>
          </a:bodyPr>
          <a:lstStyle/>
          <a:p>
            <a:r>
              <a:rPr lang="en-US" b="1" i="1" dirty="0" smtClean="0">
                <a:solidFill>
                  <a:srgbClr val="0070C0"/>
                </a:solidFill>
                <a:latin typeface="Calibri" panose="020F0502020204030204" pitchFamily="34" charset="0"/>
                <a:cs typeface="Calibri" panose="020F0502020204030204" pitchFamily="34" charset="0"/>
              </a:rPr>
              <a:t>Moulds</a:t>
            </a:r>
            <a:endParaRPr lang="en-IN" dirty="0"/>
          </a:p>
        </p:txBody>
      </p:sp>
    </p:spTree>
    <p:extLst>
      <p:ext uri="{BB962C8B-B14F-4D97-AF65-F5344CB8AC3E}">
        <p14:creationId xmlns:p14="http://schemas.microsoft.com/office/powerpoint/2010/main" val="101546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55" y="0"/>
            <a:ext cx="8767678" cy="546265"/>
          </a:xfrm>
        </p:spPr>
        <p:txBody>
          <a:bodyPr>
            <a:normAutofit/>
          </a:bodyPr>
          <a:lstStyle/>
          <a:p>
            <a:r>
              <a:rPr lang="en-GB" sz="3200" dirty="0" smtClean="0">
                <a:solidFill>
                  <a:srgbClr val="0070C0"/>
                </a:solidFill>
                <a:latin typeface="Calibri" panose="020F0502020204030204" pitchFamily="34" charset="0"/>
                <a:cs typeface="Calibri" panose="020F0502020204030204" pitchFamily="34" charset="0"/>
              </a:rPr>
              <a:t>Experimental Work</a:t>
            </a:r>
            <a:endParaRPr lang="en-GB" sz="3200" dirty="0">
              <a:solidFill>
                <a:srgbClr val="0070C0"/>
              </a:solidFill>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C694EB16-5C96-403F-BFFE-8C40709B382B}" type="datetime1">
              <a:rPr lang="en-US" sz="800" b="1" smtClean="0">
                <a:solidFill>
                  <a:schemeClr val="tx1"/>
                </a:solidFill>
                <a:latin typeface="Calibri" panose="020F0502020204030204" pitchFamily="34" charset="0"/>
                <a:cs typeface="Calibri" panose="020F0502020204030204" pitchFamily="34" charset="0"/>
              </a:rPr>
              <a:t>9/19/2018</a:t>
            </a:fld>
            <a:endParaRPr lang="en-US" b="1"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GB" sz="1000" b="1"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0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8</a:t>
            </a:fld>
            <a:endParaRPr lang="en-US" sz="2000" b="1" dirty="0">
              <a:solidFill>
                <a:schemeClr val="tx1"/>
              </a:solidFill>
              <a:latin typeface="Calibri" panose="020F0502020204030204" pitchFamily="34" charset="0"/>
              <a:cs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036527523"/>
              </p:ext>
            </p:extLst>
          </p:nvPr>
        </p:nvGraphicFramePr>
        <p:xfrm>
          <a:off x="407755" y="915596"/>
          <a:ext cx="5173648" cy="2715903"/>
        </p:xfrm>
        <a:graphic>
          <a:graphicData uri="http://schemas.openxmlformats.org/drawingml/2006/table">
            <a:tbl>
              <a:tblPr firstRow="1" firstCol="1" bandRow="1">
                <a:tableStyleId>{F2DE63D5-997A-4646-A377-4702673A728D}</a:tableStyleId>
              </a:tblPr>
              <a:tblGrid>
                <a:gridCol w="1321765"/>
                <a:gridCol w="3851883"/>
              </a:tblGrid>
              <a:tr h="182116">
                <a:tc>
                  <a:txBody>
                    <a:bodyPr/>
                    <a:lstStyle/>
                    <a:p>
                      <a:pPr indent="-274320" algn="just">
                        <a:lnSpc>
                          <a:spcPct val="115000"/>
                        </a:lnSpc>
                        <a:spcAft>
                          <a:spcPts val="1000"/>
                        </a:spcAft>
                      </a:pPr>
                      <a:r>
                        <a:rPr lang="en-US" sz="1000" dirty="0">
                          <a:effectLst/>
                          <a:latin typeface="Calibri" panose="020F0502020204030204" pitchFamily="34" charset="0"/>
                          <a:cs typeface="Calibri" panose="020F0502020204030204" pitchFamily="34" charset="0"/>
                        </a:rPr>
                        <a:t>Materials</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c>
                  <a:txBody>
                    <a:bodyPr/>
                    <a:lstStyle/>
                    <a:p>
                      <a:pPr indent="-274320" algn="just">
                        <a:lnSpc>
                          <a:spcPct val="115000"/>
                        </a:lnSpc>
                        <a:spcAft>
                          <a:spcPts val="1000"/>
                        </a:spcAft>
                      </a:pPr>
                      <a:r>
                        <a:rPr lang="en-US" sz="1000" dirty="0">
                          <a:effectLst/>
                          <a:latin typeface="Calibri" panose="020F0502020204030204" pitchFamily="34" charset="0"/>
                          <a:cs typeface="Calibri" panose="020F0502020204030204" pitchFamily="34" charset="0"/>
                        </a:rPr>
                        <a:t>Properties</a:t>
                      </a:r>
                      <a:endParaRPr lang="en-GB"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r>
              <a:tr h="475085">
                <a:tc>
                  <a:txBody>
                    <a:bodyPr/>
                    <a:lstStyle/>
                    <a:p>
                      <a:pPr indent="-274320" algn="just">
                        <a:lnSpc>
                          <a:spcPct val="115000"/>
                        </a:lnSpc>
                        <a:spcAft>
                          <a:spcPts val="0"/>
                        </a:spcAft>
                      </a:pPr>
                      <a:r>
                        <a:rPr lang="en-US" sz="1000" dirty="0">
                          <a:effectLst/>
                          <a:latin typeface="Calibri" panose="020F0502020204030204" pitchFamily="34" charset="0"/>
                          <a:cs typeface="Calibri" panose="020F0502020204030204" pitchFamily="34" charset="0"/>
                        </a:rPr>
                        <a:t>Cement</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c>
                  <a:txBody>
                    <a:bodyPr/>
                    <a:lstStyle/>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Ordinary Portland Cement -53 grade, conforming to IS: 12269-2013.</a:t>
                      </a:r>
                      <a:endParaRPr lang="en-GB" sz="1000" dirty="0">
                        <a:effectLst/>
                        <a:latin typeface="Calibri" panose="020F0502020204030204" pitchFamily="34" charset="0"/>
                        <a:cs typeface="Calibri" panose="020F0502020204030204" pitchFamily="34" charset="0"/>
                      </a:endParaRPr>
                    </a:p>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Specific Gravity=3.13.</a:t>
                      </a:r>
                      <a:endParaRPr lang="en-GB" sz="1000" dirty="0">
                        <a:effectLst/>
                        <a:latin typeface="Calibri" panose="020F0502020204030204" pitchFamily="34" charset="0"/>
                        <a:cs typeface="Calibri" panose="020F0502020204030204" pitchFamily="34" charset="0"/>
                      </a:endParaRPr>
                    </a:p>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Specific surface=260 m</a:t>
                      </a:r>
                      <a:r>
                        <a:rPr lang="en-US" sz="1000" baseline="30000" dirty="0">
                          <a:effectLst/>
                          <a:latin typeface="Calibri" panose="020F0502020204030204" pitchFamily="34" charset="0"/>
                          <a:cs typeface="Calibri" panose="020F0502020204030204" pitchFamily="34" charset="0"/>
                        </a:rPr>
                        <a:t>2</a:t>
                      </a:r>
                      <a:r>
                        <a:rPr lang="en-US" sz="1000" dirty="0">
                          <a:effectLst/>
                          <a:latin typeface="Calibri" panose="020F0502020204030204" pitchFamily="34" charset="0"/>
                          <a:cs typeface="Calibri" panose="020F0502020204030204" pitchFamily="34" charset="0"/>
                        </a:rPr>
                        <a:t>/kg (Blaine's method)</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r>
              <a:tr h="475085">
                <a:tc>
                  <a:txBody>
                    <a:bodyPr/>
                    <a:lstStyle/>
                    <a:p>
                      <a:pPr indent="-274320" algn="just">
                        <a:lnSpc>
                          <a:spcPct val="115000"/>
                        </a:lnSpc>
                        <a:spcAft>
                          <a:spcPts val="0"/>
                        </a:spcAft>
                      </a:pPr>
                      <a:r>
                        <a:rPr lang="en-US" sz="1000" dirty="0">
                          <a:effectLst/>
                          <a:latin typeface="Calibri" panose="020F0502020204030204" pitchFamily="34" charset="0"/>
                          <a:cs typeface="Calibri" panose="020F0502020204030204" pitchFamily="34" charset="0"/>
                        </a:rPr>
                        <a:t>Fine aggregate </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c>
                  <a:txBody>
                    <a:bodyPr/>
                    <a:lstStyle/>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Natural river sand (Confirming to Zone-II) </a:t>
                      </a:r>
                      <a:endParaRPr lang="en-GB" sz="1000" dirty="0">
                        <a:effectLst/>
                        <a:latin typeface="Calibri" panose="020F0502020204030204" pitchFamily="34" charset="0"/>
                        <a:cs typeface="Calibri" panose="020F0502020204030204" pitchFamily="34" charset="0"/>
                      </a:endParaRPr>
                    </a:p>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Specific Gravity=2.6.</a:t>
                      </a:r>
                      <a:endParaRPr lang="en-GB" sz="1000" dirty="0">
                        <a:effectLst/>
                        <a:latin typeface="Calibri" panose="020F0502020204030204" pitchFamily="34" charset="0"/>
                        <a:cs typeface="Calibri" panose="020F0502020204030204" pitchFamily="34" charset="0"/>
                      </a:endParaRPr>
                    </a:p>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Water absorption=2.0%</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r>
              <a:tr h="633447">
                <a:tc>
                  <a:txBody>
                    <a:bodyPr/>
                    <a:lstStyle/>
                    <a:p>
                      <a:pPr indent="-274320" algn="just">
                        <a:lnSpc>
                          <a:spcPct val="115000"/>
                        </a:lnSpc>
                        <a:spcAft>
                          <a:spcPts val="0"/>
                        </a:spcAft>
                      </a:pPr>
                      <a:r>
                        <a:rPr lang="en-US" sz="1000" dirty="0">
                          <a:effectLst/>
                          <a:latin typeface="Calibri" panose="020F0502020204030204" pitchFamily="34" charset="0"/>
                          <a:cs typeface="Calibri" panose="020F0502020204030204" pitchFamily="34" charset="0"/>
                        </a:rPr>
                        <a:t>Coarse aggregates</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c>
                  <a:txBody>
                    <a:bodyPr/>
                    <a:lstStyle/>
                    <a:p>
                      <a:pPr indent="-274320" algn="just">
                        <a:lnSpc>
                          <a:spcPct val="100000"/>
                        </a:lnSpc>
                        <a:spcAft>
                          <a:spcPts val="0"/>
                        </a:spcAft>
                      </a:pPr>
                      <a:r>
                        <a:rPr lang="en-US" sz="1000" dirty="0" smtClean="0">
                          <a:effectLst/>
                          <a:latin typeface="Calibri" panose="020F0502020204030204" pitchFamily="34" charset="0"/>
                          <a:cs typeface="Calibri" panose="020F0502020204030204" pitchFamily="34" charset="0"/>
                        </a:rPr>
                        <a:t>Crushed granite angular aggregates with combination of 20 mm and 12.5 mm down size.</a:t>
                      </a:r>
                      <a:endParaRPr lang="en-GB" sz="1000" dirty="0" smtClean="0">
                        <a:effectLst/>
                        <a:latin typeface="Calibri" panose="020F0502020204030204" pitchFamily="34" charset="0"/>
                        <a:cs typeface="Calibri" panose="020F0502020204030204" pitchFamily="34" charset="0"/>
                      </a:endParaRPr>
                    </a:p>
                    <a:p>
                      <a:pPr indent="-274320" algn="just">
                        <a:lnSpc>
                          <a:spcPct val="100000"/>
                        </a:lnSpc>
                        <a:spcAft>
                          <a:spcPts val="0"/>
                        </a:spcAft>
                      </a:pPr>
                      <a:r>
                        <a:rPr lang="en-US" sz="1000" dirty="0" smtClean="0">
                          <a:effectLst/>
                          <a:latin typeface="Calibri" panose="020F0502020204030204" pitchFamily="34" charset="0"/>
                          <a:cs typeface="Calibri" panose="020F0502020204030204" pitchFamily="34" charset="0"/>
                        </a:rPr>
                        <a:t>Specific </a:t>
                      </a:r>
                      <a:r>
                        <a:rPr lang="en-US" sz="1000" dirty="0">
                          <a:effectLst/>
                          <a:latin typeface="Calibri" panose="020F0502020204030204" pitchFamily="34" charset="0"/>
                          <a:cs typeface="Calibri" panose="020F0502020204030204" pitchFamily="34" charset="0"/>
                        </a:rPr>
                        <a:t>Gravity=2.6.</a:t>
                      </a:r>
                      <a:endParaRPr lang="en-GB" sz="1000" dirty="0">
                        <a:effectLst/>
                        <a:latin typeface="Calibri" panose="020F0502020204030204" pitchFamily="34" charset="0"/>
                        <a:cs typeface="Calibri" panose="020F0502020204030204" pitchFamily="34" charset="0"/>
                      </a:endParaRPr>
                    </a:p>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Water absorption=0.9%</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r>
              <a:tr h="633447">
                <a:tc>
                  <a:txBody>
                    <a:bodyPr/>
                    <a:lstStyle/>
                    <a:p>
                      <a:pPr indent="-274320" algn="just">
                        <a:lnSpc>
                          <a:spcPct val="115000"/>
                        </a:lnSpc>
                        <a:spcAft>
                          <a:spcPts val="0"/>
                        </a:spcAft>
                      </a:pPr>
                      <a:r>
                        <a:rPr lang="en-US" sz="1000">
                          <a:effectLst/>
                          <a:latin typeface="Calibri" panose="020F0502020204030204" pitchFamily="34" charset="0"/>
                          <a:cs typeface="Calibri" panose="020F0502020204030204" pitchFamily="34" charset="0"/>
                        </a:rPr>
                        <a:t>Mineral admixture</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c>
                  <a:txBody>
                    <a:bodyPr/>
                    <a:lstStyle/>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Ground Granulated Blast-Furnace Slag (GGBS) -- Conforming to IS:12089</a:t>
                      </a:r>
                      <a:endParaRPr lang="en-GB" sz="1000" dirty="0">
                        <a:effectLst/>
                        <a:latin typeface="Calibri" panose="020F0502020204030204" pitchFamily="34" charset="0"/>
                        <a:cs typeface="Calibri" panose="020F0502020204030204" pitchFamily="34" charset="0"/>
                      </a:endParaRPr>
                    </a:p>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Specific Gravity=2.89.</a:t>
                      </a:r>
                      <a:endParaRPr lang="en-GB" sz="1000" dirty="0">
                        <a:effectLst/>
                        <a:latin typeface="Calibri" panose="020F0502020204030204" pitchFamily="34" charset="0"/>
                        <a:cs typeface="Calibri" panose="020F0502020204030204" pitchFamily="34" charset="0"/>
                      </a:endParaRPr>
                    </a:p>
                    <a:p>
                      <a:pPr indent="-274320" algn="just">
                        <a:lnSpc>
                          <a:spcPct val="100000"/>
                        </a:lnSpc>
                        <a:spcAft>
                          <a:spcPts val="0"/>
                        </a:spcAft>
                      </a:pPr>
                      <a:r>
                        <a:rPr lang="en-US" sz="1000" dirty="0">
                          <a:effectLst/>
                          <a:latin typeface="Calibri" panose="020F0502020204030204" pitchFamily="34" charset="0"/>
                          <a:cs typeface="Calibri" panose="020F0502020204030204" pitchFamily="34" charset="0"/>
                        </a:rPr>
                        <a:t>Specific surface=425 m</a:t>
                      </a:r>
                      <a:r>
                        <a:rPr lang="en-US" sz="1000" baseline="30000" dirty="0">
                          <a:effectLst/>
                          <a:latin typeface="Calibri" panose="020F0502020204030204" pitchFamily="34" charset="0"/>
                          <a:cs typeface="Calibri" panose="020F0502020204030204" pitchFamily="34" charset="0"/>
                        </a:rPr>
                        <a:t>2</a:t>
                      </a:r>
                      <a:r>
                        <a:rPr lang="en-US" sz="1000" dirty="0">
                          <a:effectLst/>
                          <a:latin typeface="Calibri" panose="020F0502020204030204" pitchFamily="34" charset="0"/>
                          <a:cs typeface="Calibri" panose="020F0502020204030204" pitchFamily="34" charset="0"/>
                        </a:rPr>
                        <a:t>/kg (Blaine's method)</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r>
              <a:tr h="316723">
                <a:tc>
                  <a:txBody>
                    <a:bodyPr/>
                    <a:lstStyle/>
                    <a:p>
                      <a:pPr indent="-274320" algn="just">
                        <a:lnSpc>
                          <a:spcPct val="115000"/>
                        </a:lnSpc>
                        <a:spcAft>
                          <a:spcPts val="0"/>
                        </a:spcAft>
                      </a:pPr>
                      <a:r>
                        <a:rPr lang="en-US" sz="1000">
                          <a:effectLst/>
                          <a:latin typeface="Calibri" panose="020F0502020204030204" pitchFamily="34" charset="0"/>
                          <a:cs typeface="Calibri" panose="020F0502020204030204" pitchFamily="34" charset="0"/>
                        </a:rPr>
                        <a:t>Chemical admixture</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c>
                  <a:txBody>
                    <a:bodyPr/>
                    <a:lstStyle/>
                    <a:p>
                      <a:pPr indent="-274320" algn="just">
                        <a:lnSpc>
                          <a:spcPct val="100000"/>
                        </a:lnSpc>
                        <a:spcAft>
                          <a:spcPts val="0"/>
                        </a:spcAft>
                      </a:pPr>
                      <a:r>
                        <a:rPr lang="en-US" sz="1000" dirty="0" smtClean="0">
                          <a:effectLst/>
                          <a:latin typeface="Calibri" panose="020F0502020204030204" pitchFamily="34" charset="0"/>
                          <a:cs typeface="Calibri" panose="020F0502020204030204" pitchFamily="34" charset="0"/>
                        </a:rPr>
                        <a:t>PCE based </a:t>
                      </a:r>
                      <a:r>
                        <a:rPr lang="en-US" sz="1000" dirty="0">
                          <a:effectLst/>
                          <a:latin typeface="Calibri" panose="020F0502020204030204" pitchFamily="34" charset="0"/>
                          <a:cs typeface="Calibri" panose="020F0502020204030204" pitchFamily="34" charset="0"/>
                        </a:rPr>
                        <a:t>superplasticizer was used as </a:t>
                      </a:r>
                      <a:r>
                        <a:rPr lang="en-US" sz="1000" dirty="0" smtClean="0">
                          <a:effectLst/>
                          <a:latin typeface="Calibri" panose="020F0502020204030204" pitchFamily="34" charset="0"/>
                          <a:cs typeface="Calibri" panose="020F0502020204030204" pitchFamily="34" charset="0"/>
                        </a:rPr>
                        <a:t>HRWA confirming </a:t>
                      </a:r>
                      <a:r>
                        <a:rPr lang="en-US" sz="1000" dirty="0">
                          <a:effectLst/>
                          <a:latin typeface="Calibri" panose="020F0502020204030204" pitchFamily="34" charset="0"/>
                          <a:cs typeface="Calibri" panose="020F0502020204030204" pitchFamily="34" charset="0"/>
                        </a:rPr>
                        <a:t>to IS: </a:t>
                      </a:r>
                      <a:r>
                        <a:rPr lang="en-US" sz="1000" dirty="0" smtClean="0">
                          <a:effectLst/>
                          <a:latin typeface="Calibri" panose="020F0502020204030204" pitchFamily="34" charset="0"/>
                          <a:cs typeface="Calibri" panose="020F0502020204030204" pitchFamily="34" charset="0"/>
                        </a:rPr>
                        <a:t>9103.</a:t>
                      </a:r>
                    </a:p>
                    <a:p>
                      <a:pPr indent="-274320" algn="just">
                        <a:lnSpc>
                          <a:spcPct val="100000"/>
                        </a:lnSpc>
                        <a:spcAft>
                          <a:spcPts val="0"/>
                        </a:spcAft>
                      </a:pPr>
                      <a:r>
                        <a:rPr lang="en-US" sz="1000" dirty="0" smtClean="0">
                          <a:effectLst/>
                          <a:latin typeface="Calibri" panose="020F0502020204030204" pitchFamily="34" charset="0"/>
                          <a:cs typeface="Calibri" panose="020F0502020204030204" pitchFamily="34" charset="0"/>
                        </a:rPr>
                        <a:t>Specific </a:t>
                      </a:r>
                      <a:r>
                        <a:rPr lang="en-US" sz="1000" dirty="0">
                          <a:effectLst/>
                          <a:latin typeface="Calibri" panose="020F0502020204030204" pitchFamily="34" charset="0"/>
                          <a:cs typeface="Calibri" panose="020F0502020204030204" pitchFamily="34" charset="0"/>
                        </a:rPr>
                        <a:t>gravity = 1.08, solids 35%</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50643" marR="50643" marT="0" marB="0"/>
                </a:tc>
              </a:tr>
            </a:tbl>
          </a:graphicData>
        </a:graphic>
      </p:graphicFrame>
      <p:pic>
        <p:nvPicPr>
          <p:cNvPr id="10" name="Picture 9"/>
          <p:cNvPicPr>
            <a:picLocks noChangeAspect="1"/>
          </p:cNvPicPr>
          <p:nvPr/>
        </p:nvPicPr>
        <p:blipFill rotWithShape="1">
          <a:blip r:embed="rId2"/>
          <a:srcRect l="2680"/>
          <a:stretch/>
        </p:blipFill>
        <p:spPr>
          <a:xfrm>
            <a:off x="5678807" y="871993"/>
            <a:ext cx="3496626" cy="3809711"/>
          </a:xfrm>
          <a:prstGeom prst="rect">
            <a:avLst/>
          </a:prstGeom>
          <a:ln>
            <a:solidFill>
              <a:schemeClr val="tx1"/>
            </a:solidFill>
          </a:ln>
        </p:spPr>
      </p:pic>
      <p:sp>
        <p:nvSpPr>
          <p:cNvPr id="11" name="Rectangle 10"/>
          <p:cNvSpPr/>
          <p:nvPr/>
        </p:nvSpPr>
        <p:spPr>
          <a:xfrm>
            <a:off x="407755" y="546265"/>
            <a:ext cx="2329740" cy="369332"/>
          </a:xfrm>
          <a:prstGeom prst="rect">
            <a:avLst/>
          </a:prstGeom>
        </p:spPr>
        <p:txBody>
          <a:bodyPr wrap="none">
            <a:spAutoFit/>
          </a:bodyPr>
          <a:lstStyle/>
          <a:p>
            <a:pPr marL="285750" indent="-285750">
              <a:buFont typeface="Wingdings" panose="05000000000000000000" pitchFamily="2" charset="2"/>
              <a:buChar char="Ø"/>
            </a:pPr>
            <a:r>
              <a:rPr lang="en-US" b="1" dirty="0" smtClean="0">
                <a:solidFill>
                  <a:srgbClr val="0070C0"/>
                </a:solidFill>
                <a:latin typeface="Calibri" panose="020F0502020204030204" pitchFamily="34" charset="0"/>
                <a:cs typeface="Calibri" panose="020F0502020204030204" pitchFamily="34" charset="0"/>
              </a:rPr>
              <a:t>Material Properties</a:t>
            </a:r>
            <a:endParaRPr lang="en-IN" dirty="0">
              <a:solidFill>
                <a:srgbClr val="0070C0"/>
              </a:solidFill>
              <a:latin typeface="Calibri" panose="020F0502020204030204" pitchFamily="34" charset="0"/>
              <a:cs typeface="Calibri" panose="020F0502020204030204" pitchFamily="34" charset="0"/>
            </a:endParaRPr>
          </a:p>
        </p:txBody>
      </p:sp>
      <p:sp>
        <p:nvSpPr>
          <p:cNvPr id="12" name="Rectangle 11"/>
          <p:cNvSpPr/>
          <p:nvPr/>
        </p:nvSpPr>
        <p:spPr>
          <a:xfrm>
            <a:off x="354981" y="3859770"/>
            <a:ext cx="3562501" cy="369332"/>
          </a:xfrm>
          <a:prstGeom prst="rect">
            <a:avLst/>
          </a:prstGeom>
        </p:spPr>
        <p:txBody>
          <a:bodyPr wrap="square">
            <a:spAutoFit/>
          </a:bodyPr>
          <a:lstStyle/>
          <a:p>
            <a:pPr marL="285750" indent="-285750">
              <a:buFont typeface="Wingdings" panose="05000000000000000000" pitchFamily="2" charset="2"/>
              <a:buChar char="Ø"/>
            </a:pPr>
            <a:r>
              <a:rPr lang="en-US"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Details of Mix Proportions</a:t>
            </a:r>
            <a:endParaRPr lang="en-IN" dirty="0">
              <a:solidFill>
                <a:srgbClr val="0070C0"/>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3"/>
          <a:stretch>
            <a:fillRect/>
          </a:stretch>
        </p:blipFill>
        <p:spPr>
          <a:xfrm>
            <a:off x="377939" y="4138192"/>
            <a:ext cx="5271052" cy="2303170"/>
          </a:xfrm>
          <a:prstGeom prst="rect">
            <a:avLst/>
          </a:prstGeom>
        </p:spPr>
      </p:pic>
      <p:sp>
        <p:nvSpPr>
          <p:cNvPr id="14" name="Rectangle 13"/>
          <p:cNvSpPr/>
          <p:nvPr/>
        </p:nvSpPr>
        <p:spPr>
          <a:xfrm>
            <a:off x="5690003" y="4871702"/>
            <a:ext cx="3373858" cy="1569660"/>
          </a:xfrm>
          <a:prstGeom prst="rect">
            <a:avLst/>
          </a:prstGeom>
        </p:spPr>
        <p:txBody>
          <a:bodyPr wrap="square">
            <a:spAutoFit/>
          </a:bodyPr>
          <a:lstStyle/>
          <a:p>
            <a:pPr indent="-274320" algn="just">
              <a:lnSpc>
                <a:spcPct val="100000"/>
              </a:lnSpc>
              <a:spcAft>
                <a:spcPts val="0"/>
              </a:spcAft>
            </a:pPr>
            <a:r>
              <a:rPr lang="en-US" sz="1600" dirty="0" smtClean="0">
                <a:effectLst/>
                <a:latin typeface="Calibri" panose="020F0502020204030204" pitchFamily="34" charset="0"/>
                <a:cs typeface="Calibri" panose="020F0502020204030204" pitchFamily="34" charset="0"/>
              </a:rPr>
              <a:t>Cement - 300  and 450 kg/cu-m</a:t>
            </a:r>
          </a:p>
          <a:p>
            <a:pPr indent="-274320" algn="just">
              <a:lnSpc>
                <a:spcPct val="100000"/>
              </a:lnSpc>
              <a:spcAft>
                <a:spcPts val="0"/>
              </a:spcAft>
            </a:pPr>
            <a:r>
              <a:rPr lang="en-US" sz="1600" dirty="0" smtClean="0">
                <a:latin typeface="Calibri" panose="020F0502020204030204" pitchFamily="34" charset="0"/>
                <a:cs typeface="Calibri" panose="020F0502020204030204" pitchFamily="34" charset="0"/>
              </a:rPr>
              <a:t>Water – 170 and 190 </a:t>
            </a:r>
            <a:r>
              <a:rPr lang="en-US" sz="1600" dirty="0" err="1" smtClean="0">
                <a:latin typeface="Calibri" panose="020F0502020204030204" pitchFamily="34" charset="0"/>
                <a:cs typeface="Calibri" panose="020F0502020204030204" pitchFamily="34" charset="0"/>
              </a:rPr>
              <a:t>lt</a:t>
            </a:r>
            <a:r>
              <a:rPr lang="en-US" sz="1600" dirty="0" smtClean="0">
                <a:latin typeface="Calibri" panose="020F0502020204030204" pitchFamily="34" charset="0"/>
                <a:cs typeface="Calibri" panose="020F0502020204030204" pitchFamily="34" charset="0"/>
              </a:rPr>
              <a:t>/cu-m</a:t>
            </a:r>
          </a:p>
          <a:p>
            <a:pPr indent="-274320" algn="just">
              <a:lnSpc>
                <a:spcPct val="100000"/>
              </a:lnSpc>
              <a:spcAft>
                <a:spcPts val="0"/>
              </a:spcAft>
            </a:pPr>
            <a:r>
              <a:rPr lang="en-US" sz="1600" dirty="0" smtClean="0">
                <a:effectLst/>
                <a:latin typeface="Calibri" panose="020F0502020204030204" pitchFamily="34" charset="0"/>
                <a:cs typeface="Calibri" panose="020F0502020204030204" pitchFamily="34" charset="0"/>
              </a:rPr>
              <a:t>Powder – 521 to 702 kg/cu-m</a:t>
            </a:r>
          </a:p>
          <a:p>
            <a:pPr indent="-274320" algn="just">
              <a:lnSpc>
                <a:spcPct val="100000"/>
              </a:lnSpc>
              <a:spcAft>
                <a:spcPts val="0"/>
              </a:spcAft>
            </a:pPr>
            <a:r>
              <a:rPr lang="en-US" sz="1600" dirty="0" smtClean="0">
                <a:latin typeface="Calibri" panose="020F0502020204030204" pitchFamily="34" charset="0"/>
                <a:cs typeface="Calibri" panose="020F0502020204030204" pitchFamily="34" charset="0"/>
              </a:rPr>
              <a:t>Vp – 0.38 to 0.42</a:t>
            </a:r>
          </a:p>
          <a:p>
            <a:pPr indent="-274320" algn="just">
              <a:lnSpc>
                <a:spcPct val="100000"/>
              </a:lnSpc>
              <a:spcAft>
                <a:spcPts val="0"/>
              </a:spcAft>
            </a:pPr>
            <a:r>
              <a:rPr lang="en-US" sz="1600" dirty="0" smtClean="0">
                <a:effectLst/>
                <a:latin typeface="Calibri" panose="020F0502020204030204" pitchFamily="34" charset="0"/>
                <a:cs typeface="Calibri" panose="020F0502020204030204" pitchFamily="34" charset="0"/>
              </a:rPr>
              <a:t>SP – Optimum dosage provided based on Marsh cone test</a:t>
            </a:r>
            <a:endParaRPr lang="en-GB" sz="1600" dirty="0" smtClean="0">
              <a:effectLst/>
              <a:latin typeface="Calibri" panose="020F0502020204030204" pitchFamily="34" charset="0"/>
              <a:cs typeface="Calibri" panose="020F0502020204030204" pitchFamily="34" charset="0"/>
            </a:endParaRPr>
          </a:p>
        </p:txBody>
      </p:sp>
      <p:sp>
        <p:nvSpPr>
          <p:cNvPr id="3" name="Rectangle 2"/>
          <p:cNvSpPr/>
          <p:nvPr/>
        </p:nvSpPr>
        <p:spPr>
          <a:xfrm>
            <a:off x="354981" y="6350452"/>
            <a:ext cx="5699309" cy="523220"/>
          </a:xfrm>
          <a:prstGeom prst="rect">
            <a:avLst/>
          </a:prstGeom>
        </p:spPr>
        <p:txBody>
          <a:bodyPr wrap="square">
            <a:spAutoFit/>
          </a:bodyPr>
          <a:lstStyle/>
          <a:p>
            <a:r>
              <a:rPr lang="en-US" sz="1400" dirty="0" err="1" smtClean="0">
                <a:latin typeface="Calibri" panose="020F0502020204030204" pitchFamily="34" charset="0"/>
                <a:cs typeface="Calibri" panose="020F0502020204030204" pitchFamily="34" charset="0"/>
              </a:rPr>
              <a:t>Ce</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 Cement; FA-Fine Aggregate; CA-Coarse Aggregate; SP-</a:t>
            </a:r>
            <a:r>
              <a:rPr lang="en-US" sz="1400" dirty="0"/>
              <a:t> </a:t>
            </a:r>
            <a:r>
              <a:rPr lang="en-US" sz="1400" dirty="0" smtClean="0">
                <a:latin typeface="Calibri" panose="020F0502020204030204" pitchFamily="34" charset="0"/>
                <a:cs typeface="Calibri" panose="020F0502020204030204" pitchFamily="34" charset="0"/>
              </a:rPr>
              <a:t>superplasticizer; </a:t>
            </a:r>
            <a:r>
              <a:rPr lang="en-US" sz="1400" dirty="0" err="1" smtClean="0">
                <a:latin typeface="Calibri" panose="020F0502020204030204" pitchFamily="34" charset="0"/>
                <a:cs typeface="Calibri" panose="020F0502020204030204" pitchFamily="34" charset="0"/>
              </a:rPr>
              <a:t>Vp</a:t>
            </a:r>
            <a:r>
              <a:rPr lang="en-US" sz="1400" dirty="0" smtClean="0">
                <a:latin typeface="Calibri" panose="020F0502020204030204" pitchFamily="34" charset="0"/>
                <a:cs typeface="Calibri" panose="020F0502020204030204" pitchFamily="34" charset="0"/>
              </a:rPr>
              <a:t>- Volume of paste</a:t>
            </a:r>
            <a:endParaRPr lang="en-IN" sz="1400" dirty="0"/>
          </a:p>
        </p:txBody>
      </p:sp>
    </p:spTree>
    <p:extLst>
      <p:ext uri="{BB962C8B-B14F-4D97-AF65-F5344CB8AC3E}">
        <p14:creationId xmlns:p14="http://schemas.microsoft.com/office/powerpoint/2010/main" val="1344114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4EB16-5C96-403F-BFFE-8C40709B382B}" type="datetime1">
              <a:rPr lang="en-US" sz="800" b="1" smtClean="0">
                <a:solidFill>
                  <a:schemeClr val="tx1"/>
                </a:solidFill>
                <a:latin typeface="Calibri" panose="020F0502020204030204" pitchFamily="34" charset="0"/>
                <a:cs typeface="Calibri" panose="020F0502020204030204" pitchFamily="34" charset="0"/>
              </a:rPr>
              <a:t>9/19/2018</a:t>
            </a:fld>
            <a:endParaRPr lang="en-US" sz="800" b="1"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GB" sz="1000" b="1" dirty="0" smtClean="0">
                <a:solidFill>
                  <a:schemeClr val="tx1"/>
                </a:solidFill>
                <a:latin typeface="Calibri" panose="020F0502020204030204" pitchFamily="34" charset="0"/>
                <a:cs typeface="Calibri" panose="020F0502020204030204" pitchFamily="34" charset="0"/>
              </a:rPr>
              <a:t>An Experimental Study to Investigate the Rheological Properties of fresh SCC using New Concrete Shear Box</a:t>
            </a:r>
            <a:endParaRPr lang="en-US" sz="1000" b="1"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a:bodyPr>
          <a:lstStyle/>
          <a:p>
            <a:fld id="{6D22F896-40B5-4ADD-8801-0D06FADFA095}" type="slidenum">
              <a:rPr lang="en-US" sz="2000" b="1" smtClean="0">
                <a:solidFill>
                  <a:schemeClr val="tx1"/>
                </a:solidFill>
                <a:latin typeface="Calibri" panose="020F0502020204030204" pitchFamily="34" charset="0"/>
                <a:cs typeface="Calibri" panose="020F0502020204030204" pitchFamily="34" charset="0"/>
              </a:rPr>
              <a:pPr/>
              <a:t>9</a:t>
            </a:fld>
            <a:endParaRPr lang="en-US" sz="2000" b="1" dirty="0">
              <a:solidFill>
                <a:schemeClr val="tx1"/>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2"/>
          <a:stretch>
            <a:fillRect/>
          </a:stretch>
        </p:blipFill>
        <p:spPr>
          <a:xfrm>
            <a:off x="496068" y="998653"/>
            <a:ext cx="3995901" cy="4555124"/>
          </a:xfrm>
          <a:prstGeom prst="rect">
            <a:avLst/>
          </a:prstGeom>
        </p:spPr>
      </p:pic>
      <p:pic>
        <p:nvPicPr>
          <p:cNvPr id="14" name="Picture 13"/>
          <p:cNvPicPr>
            <a:picLocks noChangeAspect="1"/>
          </p:cNvPicPr>
          <p:nvPr/>
        </p:nvPicPr>
        <p:blipFill>
          <a:blip r:embed="rId3"/>
          <a:stretch>
            <a:fillRect/>
          </a:stretch>
        </p:blipFill>
        <p:spPr>
          <a:xfrm>
            <a:off x="629867" y="5879893"/>
            <a:ext cx="4075373" cy="246599"/>
          </a:xfrm>
          <a:prstGeom prst="rect">
            <a:avLst/>
          </a:prstGeom>
        </p:spPr>
      </p:pic>
      <p:sp>
        <p:nvSpPr>
          <p:cNvPr id="18" name="Title 1"/>
          <p:cNvSpPr>
            <a:spLocks noGrp="1"/>
          </p:cNvSpPr>
          <p:nvPr>
            <p:ph type="title"/>
          </p:nvPr>
        </p:nvSpPr>
        <p:spPr>
          <a:xfrm>
            <a:off x="407755" y="0"/>
            <a:ext cx="8767678" cy="546265"/>
          </a:xfrm>
        </p:spPr>
        <p:txBody>
          <a:bodyPr>
            <a:normAutofit/>
          </a:bodyPr>
          <a:lstStyle/>
          <a:p>
            <a:r>
              <a:rPr lang="en-GB" sz="3200" dirty="0" smtClean="0">
                <a:solidFill>
                  <a:srgbClr val="0070C0"/>
                </a:solidFill>
                <a:latin typeface="Calibri" panose="020F0502020204030204" pitchFamily="34" charset="0"/>
                <a:cs typeface="Calibri" panose="020F0502020204030204" pitchFamily="34" charset="0"/>
              </a:rPr>
              <a:t>Experimental Methodology</a:t>
            </a:r>
            <a:endParaRPr lang="en-GB" sz="3200" dirty="0">
              <a:solidFill>
                <a:srgbClr val="0070C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a:stretch>
            <a:fillRect/>
          </a:stretch>
        </p:blipFill>
        <p:spPr>
          <a:xfrm>
            <a:off x="4491969" y="1843662"/>
            <a:ext cx="4683464" cy="1960329"/>
          </a:xfrm>
          <a:prstGeom prst="rect">
            <a:avLst/>
          </a:prstGeom>
        </p:spPr>
      </p:pic>
    </p:spTree>
    <p:extLst>
      <p:ext uri="{BB962C8B-B14F-4D97-AF65-F5344CB8AC3E}">
        <p14:creationId xmlns:p14="http://schemas.microsoft.com/office/powerpoint/2010/main" val="3995579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View">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1763</Words>
  <Application>Microsoft Office PowerPoint</Application>
  <PresentationFormat>A4 Paper (210x297 mm)</PresentationFormat>
  <Paragraphs>319</Paragraphs>
  <Slides>14</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Calibri Light</vt:lpstr>
      <vt:lpstr>Century Schoolbook</vt:lpstr>
      <vt:lpstr>Times New Roman</vt:lpstr>
      <vt:lpstr>Wingdings</vt:lpstr>
      <vt:lpstr>Wingdings 2</vt:lpstr>
      <vt:lpstr>Office Theme</vt:lpstr>
      <vt:lpstr>2_View</vt:lpstr>
      <vt:lpstr>Bitmap Image</vt:lpstr>
      <vt:lpstr>PowerPoint Presentation</vt:lpstr>
      <vt:lpstr>PowerPoint Presentation</vt:lpstr>
      <vt:lpstr>Introduction </vt:lpstr>
      <vt:lpstr>Is the slump test is capable of measuring workability?</vt:lpstr>
      <vt:lpstr>Need for Rheology </vt:lpstr>
      <vt:lpstr>Concrete Rheology</vt:lpstr>
      <vt:lpstr>PowerPoint Presentation</vt:lpstr>
      <vt:lpstr>Experimental Work</vt:lpstr>
      <vt:lpstr>Experimental Methodology</vt:lpstr>
      <vt:lpstr>Experimental Methodology</vt:lpstr>
      <vt:lpstr>Results and Discussion</vt:lpstr>
      <vt:lpstr>Concluding Remarks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Om-Ajay</dc:creator>
  <cp:lastModifiedBy>Windows User</cp:lastModifiedBy>
  <cp:revision>63</cp:revision>
  <dcterms:created xsi:type="dcterms:W3CDTF">2018-09-17T05:56:48Z</dcterms:created>
  <dcterms:modified xsi:type="dcterms:W3CDTF">2018-09-19T18:28:22Z</dcterms:modified>
</cp:coreProperties>
</file>